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472" r:id="rId2"/>
    <p:sldId id="461" r:id="rId3"/>
    <p:sldId id="462" r:id="rId4"/>
    <p:sldId id="471" r:id="rId5"/>
    <p:sldId id="474" r:id="rId6"/>
    <p:sldId id="475" r:id="rId7"/>
  </p:sldIdLst>
  <p:sldSz cx="9144000" cy="5143500" type="screen16x9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" charset="0"/>
        <a:ea typeface="+mn-ea"/>
        <a:cs typeface="+mn-cs"/>
      </a:defRPr>
    </a:lvl1pPr>
    <a:lvl2pPr marL="36512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" charset="0"/>
        <a:ea typeface="+mn-ea"/>
        <a:cs typeface="+mn-cs"/>
      </a:defRPr>
    </a:lvl2pPr>
    <a:lvl3pPr marL="73024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" charset="0"/>
        <a:ea typeface="+mn-ea"/>
        <a:cs typeface="+mn-cs"/>
      </a:defRPr>
    </a:lvl3pPr>
    <a:lvl4pPr marL="109536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" charset="0"/>
        <a:ea typeface="+mn-ea"/>
        <a:cs typeface="+mn-cs"/>
      </a:defRPr>
    </a:lvl4pPr>
    <a:lvl5pPr marL="146048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" charset="0"/>
        <a:ea typeface="+mn-ea"/>
        <a:cs typeface="+mn-cs"/>
      </a:defRPr>
    </a:lvl5pPr>
    <a:lvl6pPr marL="1825600" algn="l" defTabSz="730240" rtl="0" eaLnBrk="1" latinLnBrk="0" hangingPunct="1">
      <a:defRPr sz="1700" kern="1200">
        <a:solidFill>
          <a:schemeClr val="bg1"/>
        </a:solidFill>
        <a:latin typeface="Arial" charset="0"/>
        <a:ea typeface="+mn-ea"/>
        <a:cs typeface="+mn-cs"/>
      </a:defRPr>
    </a:lvl6pPr>
    <a:lvl7pPr marL="2190720" algn="l" defTabSz="730240" rtl="0" eaLnBrk="1" latinLnBrk="0" hangingPunct="1">
      <a:defRPr sz="1700" kern="1200">
        <a:solidFill>
          <a:schemeClr val="bg1"/>
        </a:solidFill>
        <a:latin typeface="Arial" charset="0"/>
        <a:ea typeface="+mn-ea"/>
        <a:cs typeface="+mn-cs"/>
      </a:defRPr>
    </a:lvl7pPr>
    <a:lvl8pPr marL="2555839" algn="l" defTabSz="730240" rtl="0" eaLnBrk="1" latinLnBrk="0" hangingPunct="1">
      <a:defRPr sz="1700" kern="1200">
        <a:solidFill>
          <a:schemeClr val="bg1"/>
        </a:solidFill>
        <a:latin typeface="Arial" charset="0"/>
        <a:ea typeface="+mn-ea"/>
        <a:cs typeface="+mn-cs"/>
      </a:defRPr>
    </a:lvl8pPr>
    <a:lvl9pPr marL="2920959" algn="l" defTabSz="730240" rtl="0" eaLnBrk="1" latinLnBrk="0" hangingPunct="1">
      <a:defRPr sz="17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8E9EC"/>
    <a:srgbClr val="E2E3E6"/>
    <a:srgbClr val="CED0D4"/>
    <a:srgbClr val="46820F"/>
    <a:srgbClr val="7C984A"/>
    <a:srgbClr val="00326E"/>
    <a:srgbClr val="727780"/>
    <a:srgbClr val="9F6C07"/>
    <a:srgbClr val="CF4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74" autoAdjust="0"/>
    <p:restoredTop sz="97139" autoAdjust="0"/>
  </p:normalViewPr>
  <p:slideViewPr>
    <p:cSldViewPr>
      <p:cViewPr varScale="1">
        <p:scale>
          <a:sx n="117" d="100"/>
          <a:sy n="117" d="100"/>
        </p:scale>
        <p:origin x="32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337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FF3D4-4A44-4C7F-BD22-99B2F3343A28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6E80AB-747E-47BB-B1E9-4B5EDC21AA75}">
      <dgm:prSet phldrT="[Texte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fr-FR" sz="800" b="1" i="0" dirty="0">
              <a:sym typeface="Wingdings" panose="05000000000000000000" pitchFamily="2" charset="2"/>
            </a:rPr>
            <a:t>- Zoom</a:t>
          </a:r>
          <a:endParaRPr lang="fr-FR" sz="800" b="1" i="0" dirty="0"/>
        </a:p>
      </dgm:t>
    </dgm:pt>
    <dgm:pt modelId="{60ECFB11-0DAE-40F3-8478-882759B24C5D}" type="parTrans" cxnId="{550C52BA-058F-4C65-AACC-FD51DA195F2E}">
      <dgm:prSet/>
      <dgm:spPr/>
      <dgm:t>
        <a:bodyPr/>
        <a:lstStyle/>
        <a:p>
          <a:endParaRPr lang="fr-FR" sz="1800" b="1" i="0"/>
        </a:p>
      </dgm:t>
    </dgm:pt>
    <dgm:pt modelId="{22A92D8D-21EB-4EB2-8D26-C8828B3DBF85}" type="sibTrans" cxnId="{550C52BA-058F-4C65-AACC-FD51DA195F2E}">
      <dgm:prSet/>
      <dgm:spPr/>
      <dgm:t>
        <a:bodyPr/>
        <a:lstStyle/>
        <a:p>
          <a:endParaRPr lang="fr-FR" sz="1800" b="1" i="0"/>
        </a:p>
      </dgm:t>
    </dgm:pt>
    <dgm:pt modelId="{41C15ED9-F905-4B3A-B523-B8EAD73D184D}">
      <dgm:prSet phldrT="[Texte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r-FR" sz="800" b="1" i="0" dirty="0"/>
            <a:t>+ Zoom</a:t>
          </a:r>
        </a:p>
      </dgm:t>
    </dgm:pt>
    <dgm:pt modelId="{5E7889DB-6195-4D7B-A417-A6CD8C9876F4}" type="parTrans" cxnId="{3DA5BB99-3899-4BF4-B319-00A4E62574EF}">
      <dgm:prSet/>
      <dgm:spPr/>
      <dgm:t>
        <a:bodyPr/>
        <a:lstStyle/>
        <a:p>
          <a:endParaRPr lang="fr-FR" sz="1800" b="1" i="0"/>
        </a:p>
      </dgm:t>
    </dgm:pt>
    <dgm:pt modelId="{73D6BED3-6A5F-4C36-A558-23BA6A99C21E}" type="sibTrans" cxnId="{3DA5BB99-3899-4BF4-B319-00A4E62574EF}">
      <dgm:prSet/>
      <dgm:spPr/>
      <dgm:t>
        <a:bodyPr/>
        <a:lstStyle/>
        <a:p>
          <a:endParaRPr lang="fr-FR" sz="1800" b="1" i="0"/>
        </a:p>
      </dgm:t>
    </dgm:pt>
    <dgm:pt modelId="{6BD1A91E-4CC4-441B-AB00-781AD42B6064}" type="pres">
      <dgm:prSet presAssocID="{6A8FF3D4-4A44-4C7F-BD22-99B2F3343A28}" presName="cycle" presStyleCnt="0">
        <dgm:presLayoutVars>
          <dgm:dir/>
          <dgm:resizeHandles val="exact"/>
        </dgm:presLayoutVars>
      </dgm:prSet>
      <dgm:spPr/>
    </dgm:pt>
    <dgm:pt modelId="{BA8A7BBD-6442-440E-8401-BC782C8A16DB}" type="pres">
      <dgm:prSet presAssocID="{5E6E80AB-747E-47BB-B1E9-4B5EDC21AA75}" presName="arrow" presStyleLbl="node1" presStyleIdx="0" presStyleCnt="2" custScaleY="100141">
        <dgm:presLayoutVars>
          <dgm:bulletEnabled val="1"/>
        </dgm:presLayoutVars>
      </dgm:prSet>
      <dgm:spPr/>
    </dgm:pt>
    <dgm:pt modelId="{02AAC921-ED2F-4F62-8487-F23A9711DBDF}" type="pres">
      <dgm:prSet presAssocID="{41C15ED9-F905-4B3A-B523-B8EAD73D184D}" presName="arrow" presStyleLbl="node1" presStyleIdx="1" presStyleCnt="2" custScaleY="100141" custRadScaleRad="102528" custRadScaleInc="7083">
        <dgm:presLayoutVars>
          <dgm:bulletEnabled val="1"/>
        </dgm:presLayoutVars>
      </dgm:prSet>
      <dgm:spPr/>
    </dgm:pt>
  </dgm:ptLst>
  <dgm:cxnLst>
    <dgm:cxn modelId="{55335A33-61E4-6F42-BE14-74DB8A8B8E85}" type="presOf" srcId="{41C15ED9-F905-4B3A-B523-B8EAD73D184D}" destId="{02AAC921-ED2F-4F62-8487-F23A9711DBDF}" srcOrd="0" destOrd="0" presId="urn:microsoft.com/office/officeart/2005/8/layout/arrow1"/>
    <dgm:cxn modelId="{52CFD96C-A24A-6444-BBDF-0E5BE270BAB7}" type="presOf" srcId="{6A8FF3D4-4A44-4C7F-BD22-99B2F3343A28}" destId="{6BD1A91E-4CC4-441B-AB00-781AD42B6064}" srcOrd="0" destOrd="0" presId="urn:microsoft.com/office/officeart/2005/8/layout/arrow1"/>
    <dgm:cxn modelId="{3DA5BB99-3899-4BF4-B319-00A4E62574EF}" srcId="{6A8FF3D4-4A44-4C7F-BD22-99B2F3343A28}" destId="{41C15ED9-F905-4B3A-B523-B8EAD73D184D}" srcOrd="1" destOrd="0" parTransId="{5E7889DB-6195-4D7B-A417-A6CD8C9876F4}" sibTransId="{73D6BED3-6A5F-4C36-A558-23BA6A99C21E}"/>
    <dgm:cxn modelId="{CB4B2BA4-7CD7-D84B-8AE2-09E87E5DBA3C}" type="presOf" srcId="{5E6E80AB-747E-47BB-B1E9-4B5EDC21AA75}" destId="{BA8A7BBD-6442-440E-8401-BC782C8A16DB}" srcOrd="0" destOrd="0" presId="urn:microsoft.com/office/officeart/2005/8/layout/arrow1"/>
    <dgm:cxn modelId="{550C52BA-058F-4C65-AACC-FD51DA195F2E}" srcId="{6A8FF3D4-4A44-4C7F-BD22-99B2F3343A28}" destId="{5E6E80AB-747E-47BB-B1E9-4B5EDC21AA75}" srcOrd="0" destOrd="0" parTransId="{60ECFB11-0DAE-40F3-8478-882759B24C5D}" sibTransId="{22A92D8D-21EB-4EB2-8D26-C8828B3DBF85}"/>
    <dgm:cxn modelId="{0465D592-F7E4-5748-B6A5-F8DA5858995F}" type="presParOf" srcId="{6BD1A91E-4CC4-441B-AB00-781AD42B6064}" destId="{BA8A7BBD-6442-440E-8401-BC782C8A16DB}" srcOrd="0" destOrd="0" presId="urn:microsoft.com/office/officeart/2005/8/layout/arrow1"/>
    <dgm:cxn modelId="{8700FC56-E039-C44E-9E83-FADAD3C05DFA}" type="presParOf" srcId="{6BD1A91E-4CC4-441B-AB00-781AD42B6064}" destId="{02AAC921-ED2F-4F62-8487-F23A9711DBD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A7BBD-6442-440E-8401-BC782C8A16DB}">
      <dsp:nvSpPr>
        <dsp:cNvPr id="0" name=""/>
        <dsp:cNvSpPr/>
      </dsp:nvSpPr>
      <dsp:spPr>
        <a:xfrm rot="16200000">
          <a:off x="61" y="122"/>
          <a:ext cx="575009" cy="575819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i="0" kern="1200" dirty="0">
              <a:sym typeface="Wingdings" panose="05000000000000000000" pitchFamily="2" charset="2"/>
            </a:rPr>
            <a:t>- Zoom</a:t>
          </a:r>
          <a:endParaRPr lang="fr-FR" sz="800" b="1" i="0" kern="1200" dirty="0"/>
        </a:p>
      </dsp:txBody>
      <dsp:txXfrm rot="5400000">
        <a:off x="100284" y="144278"/>
        <a:ext cx="475192" cy="287505"/>
      </dsp:txXfrm>
    </dsp:sp>
    <dsp:sp modelId="{02AAC921-ED2F-4F62-8487-F23A9711DBDF}">
      <dsp:nvSpPr>
        <dsp:cNvPr id="0" name=""/>
        <dsp:cNvSpPr/>
      </dsp:nvSpPr>
      <dsp:spPr>
        <a:xfrm rot="5400000">
          <a:off x="757077" y="649"/>
          <a:ext cx="575009" cy="575819"/>
        </a:xfrm>
        <a:prstGeom prst="upArrow">
          <a:avLst>
            <a:gd name="adj1" fmla="val 50000"/>
            <a:gd name="adj2" fmla="val 35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i="0" kern="1200" dirty="0"/>
            <a:t>+ Zoom</a:t>
          </a:r>
        </a:p>
      </dsp:txBody>
      <dsp:txXfrm rot="-5400000">
        <a:off x="756673" y="144806"/>
        <a:ext cx="475192" cy="287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solidFill>
                  <a:schemeClr val="tx1"/>
                </a:solidFill>
              </a:defRPr>
            </a:lvl1pPr>
          </a:lstStyle>
          <a:p>
            <a:fld id="{F7E3A383-60C9-41F7-BD1D-29835F22E1D3}" type="datetime1">
              <a:rPr lang="fr-FR"/>
              <a:pPr/>
              <a:t>21/11/2023</a:t>
            </a:fld>
            <a:endParaRPr lang="fr-F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solidFill>
                  <a:schemeClr val="tx1"/>
                </a:solidFill>
              </a:defRPr>
            </a:lvl1pPr>
          </a:lstStyle>
          <a:p>
            <a:fld id="{A7815FF9-2835-4963-8D1E-203469E30B1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350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solidFill>
                  <a:schemeClr val="tx1"/>
                </a:solidFill>
              </a:defRPr>
            </a:lvl1pPr>
          </a:lstStyle>
          <a:p>
            <a:fld id="{457D044A-8D6E-416B-B2AB-DD3C1EB5EDE1}" type="datetime1">
              <a:rPr lang="fr-FR"/>
              <a:pPr/>
              <a:t>21/11/2023</a:t>
            </a:fld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21" tIns="47960" rIns="95921" bIns="4796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solidFill>
                  <a:schemeClr val="tx1"/>
                </a:solidFill>
              </a:defRPr>
            </a:lvl1pPr>
          </a:lstStyle>
          <a:p>
            <a:fld id="{4EAFC692-B18B-4A77-83E9-EB45935E076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756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Geneva" pitchFamily="-108" charset="0"/>
        <a:cs typeface="Geneva" pitchFamily="-108" charset="0"/>
      </a:defRPr>
    </a:lvl1pPr>
    <a:lvl2pPr marL="36512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Geneva" pitchFamily="-108" charset="0"/>
        <a:cs typeface="Geneva" pitchFamily="-108" charset="0"/>
      </a:defRPr>
    </a:lvl2pPr>
    <a:lvl3pPr marL="73024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Geneva" pitchFamily="-108" charset="0"/>
        <a:cs typeface="Geneva" pitchFamily="-108" charset="0"/>
      </a:defRPr>
    </a:lvl3pPr>
    <a:lvl4pPr marL="109536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Geneva" pitchFamily="-108" charset="0"/>
        <a:cs typeface="Geneva" pitchFamily="-108" charset="0"/>
      </a:defRPr>
    </a:lvl4pPr>
    <a:lvl5pPr marL="146048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8" charset="0"/>
        <a:ea typeface="Geneva" pitchFamily="-108" charset="0"/>
        <a:cs typeface="Geneva" pitchFamily="-108" charset="0"/>
      </a:defRPr>
    </a:lvl5pPr>
    <a:lvl6pPr marL="1825600" algn="l" defTabSz="365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0720" algn="l" defTabSz="365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55839" algn="l" defTabSz="365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0959" algn="l" defTabSz="365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FC692-B18B-4A77-83E9-EB45935E076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97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FC692-B18B-4A77-83E9-EB45935E076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97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ent.univ-paris1.fr/gun-pers" TargetMode="External"/><Relationship Id="rId2" Type="http://schemas.openxmlformats.org/officeDocument/2006/relationships/hyperlink" Target="https://ent.univ-paris1.fr/gun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assistance-dsiun@univ-paris1.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2571750"/>
            <a:ext cx="9144000" cy="1296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60985" y="987575"/>
            <a:ext cx="8424935" cy="1551112"/>
          </a:xfrm>
          <a:noFill/>
        </p:spPr>
        <p:txBody>
          <a:bodyPr anchor="ctr" anchorCtr="0"/>
          <a:lstStyle>
            <a:lvl1pPr algn="ctr">
              <a:defRPr sz="4000" b="0" baseline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Votre titre</a:t>
            </a:r>
            <a:endParaRPr lang="fr-BE" dirty="0"/>
          </a:p>
        </p:txBody>
      </p:sp>
      <p:sp>
        <p:nvSpPr>
          <p:cNvPr id="8" name="Titre 4"/>
          <p:cNvSpPr txBox="1">
            <a:spLocks/>
          </p:cNvSpPr>
          <p:nvPr userDrawn="1"/>
        </p:nvSpPr>
        <p:spPr>
          <a:xfrm>
            <a:off x="926274" y="265212"/>
            <a:ext cx="8110196" cy="65152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vert="horz" lIns="80583" tIns="40290" rIns="80583" bIns="40290" rtlCol="0" anchor="ctr">
            <a:noAutofit/>
          </a:bodyPr>
          <a:lstStyle>
            <a:lvl1pPr algn="l" defTabSz="805821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0206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1800" b="1" dirty="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Annuaire </a:t>
            </a:r>
            <a:br>
              <a:rPr lang="fr-FR" sz="2400" b="0" dirty="0">
                <a:solidFill>
                  <a:srgbClr val="00326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fr-FR" sz="1400" b="0" dirty="0">
                <a:solidFill>
                  <a:srgbClr val="00326E"/>
                </a:solidFill>
                <a:latin typeface="Century Gothic" panose="020B0502020202020204" pitchFamily="34" charset="0"/>
              </a:rPr>
              <a:t>Photo de profile</a:t>
            </a:r>
            <a:endParaRPr lang="fr-FR" sz="2400" b="0" dirty="0">
              <a:solidFill>
                <a:srgbClr val="00326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596336" y="3875468"/>
            <a:ext cx="1547664" cy="1800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 dirty="0"/>
          </a:p>
        </p:txBody>
      </p:sp>
      <p:sp>
        <p:nvSpPr>
          <p:cNvPr id="16" name="Pentagone 15"/>
          <p:cNvSpPr/>
          <p:nvPr userDrawn="1"/>
        </p:nvSpPr>
        <p:spPr>
          <a:xfrm>
            <a:off x="6660232" y="3867895"/>
            <a:ext cx="1244138" cy="215999"/>
          </a:xfrm>
          <a:prstGeom prst="homePlate">
            <a:avLst>
              <a:gd name="adj" fmla="val 2208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-16548" y="2469055"/>
            <a:ext cx="9180000" cy="0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-1452" y="2566062"/>
            <a:ext cx="9149809" cy="56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 descr="E:\IMAGES\+FREE\Free-4-Descubes\dreamstimefree_5726124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" t="62381" r="198" b="24741"/>
          <a:stretch/>
        </p:blipFill>
        <p:spPr bwMode="auto">
          <a:xfrm>
            <a:off x="1207436" y="2561976"/>
            <a:ext cx="6912000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Connecteur droit 26"/>
          <p:cNvCxnSpPr/>
          <p:nvPr userDrawn="1"/>
        </p:nvCxnSpPr>
        <p:spPr>
          <a:xfrm>
            <a:off x="-1452" y="3852431"/>
            <a:ext cx="9149809" cy="5688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3567058" y="3858119"/>
            <a:ext cx="51093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800" b="0" kern="1600" spc="4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Mai 2019 /  DSIUN </a:t>
            </a:r>
            <a:r>
              <a:rPr lang="fr-FR" sz="800" b="0" kern="1600" spc="4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fr-FR" sz="800" b="0" kern="1600" spc="4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FICHE AIDE</a:t>
            </a: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38380" y="3867894"/>
            <a:ext cx="3470287" cy="172965"/>
          </a:xfrm>
          <a:prstGeom prst="rect">
            <a:avLst/>
          </a:prstGeom>
          <a:noFill/>
        </p:spPr>
        <p:txBody>
          <a:bodyPr wrap="square" lIns="79852" tIns="39926" rIns="79852" bIns="39926" rtlCol="0">
            <a:spAutoFit/>
          </a:bodyPr>
          <a:lstStyle/>
          <a:p>
            <a:pPr algn="l"/>
            <a:r>
              <a:rPr lang="fr-FR" sz="6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fr-FR" sz="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Commons BY-NC-SA v3 soumise au droit français</a:t>
            </a:r>
          </a:p>
        </p:txBody>
      </p:sp>
      <p:pic>
        <p:nvPicPr>
          <p:cNvPr id="24" name="Picture 2" descr="D:\PROJETS\LOGOS\+PARIS1\+CHARTE- mai2015\logo-DSIUN\logoCouleur\logo_dsiun_RV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52" y="4057600"/>
            <a:ext cx="1980000" cy="107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PROJETS\ENT\ICONES-svg\ENT-n1-png\ent_--06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0" y="252000"/>
            <a:ext cx="6840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54413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53349" y="987575"/>
            <a:ext cx="8051099" cy="1551112"/>
          </a:xfrm>
          <a:noFill/>
        </p:spPr>
        <p:txBody>
          <a:bodyPr anchor="ctr" anchorCtr="0"/>
          <a:lstStyle>
            <a:lvl1pPr algn="ctr">
              <a:defRPr sz="4000" b="0" baseline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Votre titre</a:t>
            </a:r>
            <a:endParaRPr lang="fr-BE" dirty="0"/>
          </a:p>
        </p:txBody>
      </p:sp>
      <p:sp>
        <p:nvSpPr>
          <p:cNvPr id="8" name="Titre 4"/>
          <p:cNvSpPr txBox="1">
            <a:spLocks/>
          </p:cNvSpPr>
          <p:nvPr userDrawn="1"/>
        </p:nvSpPr>
        <p:spPr>
          <a:xfrm>
            <a:off x="926274" y="265212"/>
            <a:ext cx="8110196" cy="651527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vert="horz" lIns="80583" tIns="40290" rIns="80583" bIns="40290" rtlCol="0" anchor="ctr">
            <a:noAutofit/>
          </a:bodyPr>
          <a:lstStyle>
            <a:lvl1pPr algn="l" defTabSz="805821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02060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0" marR="0" indent="0" algn="l" defTabSz="80582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Annuaire</a:t>
            </a:r>
            <a:br>
              <a:rPr lang="fr-FR" sz="1800" b="0" dirty="0">
                <a:solidFill>
                  <a:srgbClr val="00326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fr-FR" sz="1400" b="0" dirty="0">
                <a:solidFill>
                  <a:srgbClr val="00326E"/>
                </a:solidFill>
                <a:latin typeface="Century Gothic" panose="020B0502020202020204" pitchFamily="34" charset="0"/>
              </a:rPr>
              <a:t>Photo de profil</a:t>
            </a:r>
            <a:endParaRPr lang="fr-FR" sz="1400" b="0" dirty="0">
              <a:solidFill>
                <a:srgbClr val="00326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0" y="2571750"/>
            <a:ext cx="9144000" cy="1296144"/>
          </a:xfrm>
          <a:prstGeom prst="rect">
            <a:avLst/>
          </a:prstGeom>
          <a:solidFill>
            <a:srgbClr val="E8E9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553349" y="2628000"/>
            <a:ext cx="8051099" cy="115212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500" b="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Le pad est un fichier de texte </a:t>
            </a:r>
          </a:p>
          <a:p>
            <a:pPr lvl="0"/>
            <a:r>
              <a:rPr lang="fr-FR" dirty="0"/>
              <a:t>Modifiez …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7596336" y="3875468"/>
            <a:ext cx="1547664" cy="1800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 dirty="0"/>
          </a:p>
        </p:txBody>
      </p:sp>
      <p:sp>
        <p:nvSpPr>
          <p:cNvPr id="34" name="Pentagone 33"/>
          <p:cNvSpPr/>
          <p:nvPr userDrawn="1"/>
        </p:nvSpPr>
        <p:spPr>
          <a:xfrm>
            <a:off x="6640230" y="3870000"/>
            <a:ext cx="1244138" cy="184865"/>
          </a:xfrm>
          <a:prstGeom prst="homePlate">
            <a:avLst>
              <a:gd name="adj" fmla="val 22080"/>
            </a:avLst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 userDrawn="1"/>
        </p:nvCxnSpPr>
        <p:spPr>
          <a:xfrm>
            <a:off x="-16548" y="2469055"/>
            <a:ext cx="9180000" cy="0"/>
          </a:xfrm>
          <a:prstGeom prst="line">
            <a:avLst/>
          </a:prstGeom>
          <a:ln w="152400">
            <a:solidFill>
              <a:srgbClr val="7277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 userDrawn="1"/>
        </p:nvCxnSpPr>
        <p:spPr>
          <a:xfrm>
            <a:off x="-1452" y="2566062"/>
            <a:ext cx="9149809" cy="568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 userDrawn="1"/>
        </p:nvSpPr>
        <p:spPr>
          <a:xfrm>
            <a:off x="38380" y="3867894"/>
            <a:ext cx="3470287" cy="172965"/>
          </a:xfrm>
          <a:prstGeom prst="rect">
            <a:avLst/>
          </a:prstGeom>
          <a:noFill/>
        </p:spPr>
        <p:txBody>
          <a:bodyPr wrap="square" lIns="79852" tIns="39926" rIns="79852" bIns="39926" rtlCol="0">
            <a:spAutoFit/>
          </a:bodyPr>
          <a:lstStyle/>
          <a:p>
            <a:pPr algn="l"/>
            <a:r>
              <a:rPr lang="fr-FR" sz="6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fr-FR" sz="6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Commons BY-NC-SA v3 soumise au droit français</a:t>
            </a:r>
          </a:p>
        </p:txBody>
      </p:sp>
      <p:cxnSp>
        <p:nvCxnSpPr>
          <p:cNvPr id="49" name="Connecteur droit 48"/>
          <p:cNvCxnSpPr/>
          <p:nvPr userDrawn="1"/>
        </p:nvCxnSpPr>
        <p:spPr>
          <a:xfrm>
            <a:off x="-1452" y="3852431"/>
            <a:ext cx="9149809" cy="5688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3567058" y="3858119"/>
            <a:ext cx="51093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800" b="0" kern="1600" spc="4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Mai 2019 /  DSIUN </a:t>
            </a:r>
            <a:r>
              <a:rPr lang="fr-FR" sz="800" b="0" kern="1600" spc="4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fr-FR" sz="800" b="0" kern="1600" spc="4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FICHE AIDE</a:t>
            </a:r>
          </a:p>
        </p:txBody>
      </p:sp>
      <p:pic>
        <p:nvPicPr>
          <p:cNvPr id="18" name="Picture 2" descr="D:\PROJETS\LOGOS\+PARIS1\+CHARTE- mai2015\logo-DSIUN\logoCouleur\logo_dsiun_RV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52" y="4057600"/>
            <a:ext cx="1980000" cy="107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PROJETS\ENT\ICONES-svg\ENT-n1-png\ent_-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0" y="252000"/>
            <a:ext cx="6840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66683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5618" cy="3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483518"/>
            <a:ext cx="8008355" cy="720080"/>
          </a:xfrm>
          <a:noFill/>
        </p:spPr>
        <p:txBody>
          <a:bodyPr anchor="t" anchorCtr="0"/>
          <a:lstStyle>
            <a:lvl1pPr algn="l">
              <a:defRPr sz="2000" b="1">
                <a:solidFill>
                  <a:srgbClr val="00326E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modifier le titre</a:t>
            </a:r>
            <a:endParaRPr lang="fr-BE" dirty="0"/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827584" y="1419622"/>
            <a:ext cx="3953257" cy="3527998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0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8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3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  <a:p>
            <a:r>
              <a:rPr lang="fr-FR" dirty="0"/>
              <a:t>Arial 13 – 12 </a:t>
            </a:r>
            <a:r>
              <a:rPr lang="fr-FR" dirty="0" err="1"/>
              <a:t>etc</a:t>
            </a:r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7596336" y="4950000"/>
            <a:ext cx="1560424" cy="1800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167" y="396000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861896" y="116370"/>
            <a:ext cx="6612037" cy="289173"/>
          </a:xfrm>
          <a:prstGeom prst="rect">
            <a:avLst/>
          </a:prstGeom>
        </p:spPr>
        <p:txBody>
          <a:bodyPr wrap="square" lIns="73017" tIns="36508" rIns="73017" bIns="36508">
            <a:spAutoFit/>
          </a:bodyPr>
          <a:lstStyle/>
          <a:p>
            <a:pPr algn="l"/>
            <a:r>
              <a:rPr lang="fr-FR" sz="1400" b="0" cap="none" normalizeH="0" baseline="0" dirty="0">
                <a:solidFill>
                  <a:schemeClr val="bg1"/>
                </a:solidFill>
                <a:latin typeface="Century Gothic" panose="020B0502020202020204" pitchFamily="34" charset="0"/>
                <a:cs typeface="Bangla Sangam MN"/>
              </a:rPr>
              <a:t>Annuaire : photo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76000" y="4924800"/>
            <a:ext cx="576064" cy="230832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fr-BE" dirty="0"/>
              <a:t> </a:t>
            </a:r>
            <a:r>
              <a:rPr lang="fr-BE" i="1" dirty="0"/>
              <a:t> </a:t>
            </a:r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2" name="Ellipse 1"/>
          <p:cNvSpPr/>
          <p:nvPr userDrawn="1"/>
        </p:nvSpPr>
        <p:spPr>
          <a:xfrm>
            <a:off x="179512" y="235593"/>
            <a:ext cx="607965" cy="6079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 userDrawn="1"/>
        </p:nvSpPr>
        <p:spPr>
          <a:xfrm>
            <a:off x="6712238" y="4948014"/>
            <a:ext cx="1244138" cy="184865"/>
          </a:xfrm>
          <a:prstGeom prst="homePlate">
            <a:avLst>
              <a:gd name="adj" fmla="val 2208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4167" y="4926284"/>
            <a:ext cx="9149809" cy="5688"/>
          </a:xfrm>
          <a:prstGeom prst="line">
            <a:avLst/>
          </a:prstGeom>
          <a:ln w="952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2304000" y="4937393"/>
            <a:ext cx="6336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750" b="0" kern="1600" spc="4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fr-FR" sz="750" b="0" kern="1600" spc="4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DSIUN</a:t>
            </a:r>
            <a:r>
              <a:rPr lang="fr-FR" sz="750" b="0" kern="1600" spc="40" dirty="0">
                <a:solidFill>
                  <a:srgbClr val="72778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fr-FR" sz="750" b="0" kern="1600" spc="4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FICHE AIDE</a:t>
            </a:r>
          </a:p>
        </p:txBody>
      </p:sp>
      <p:pic>
        <p:nvPicPr>
          <p:cNvPr id="16" name="Picture 2" descr="D:\PROJETS\ENT\ICONES-svg\ENT-n1-png\ent_--06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0" y="277200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4631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6511" y="3723878"/>
            <a:ext cx="9217024" cy="1202406"/>
          </a:xfrm>
          <a:prstGeom prst="rect">
            <a:avLst/>
          </a:prstGeom>
          <a:solidFill>
            <a:schemeClr val="bg2"/>
          </a:solidFill>
          <a:ln>
            <a:solidFill>
              <a:srgbClr val="CED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827584" y="2464896"/>
            <a:ext cx="75489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Consultez aussi le Guide des services numériques de Paris 1 :</a:t>
            </a:r>
          </a:p>
          <a:p>
            <a:r>
              <a:rPr lang="fr-FR" sz="1200" dirty="0">
                <a:solidFill>
                  <a:schemeClr val="tx1"/>
                </a:solidFill>
              </a:rPr>
              <a:t> </a:t>
            </a:r>
          </a:p>
          <a:p>
            <a:pPr marL="0" lvl="0" indent="0" algn="ctr">
              <a:buFont typeface="Arial" panose="020B0604020202020204" pitchFamily="34" charset="0"/>
              <a:buNone/>
            </a:pPr>
            <a:r>
              <a:rPr lang="fr-FR" sz="1100" b="1" dirty="0">
                <a:solidFill>
                  <a:schemeClr val="tx1"/>
                </a:solidFill>
              </a:rPr>
              <a:t>Version étudiants : </a:t>
            </a:r>
            <a:r>
              <a:rPr lang="fr-FR" sz="1100" b="1" dirty="0">
                <a:solidFill>
                  <a:schemeClr val="tx1"/>
                </a:solidFill>
                <a:hlinkClick r:id="rId2"/>
              </a:rPr>
              <a:t>ent.univ-paris1.fr/gun </a:t>
            </a:r>
            <a:endParaRPr lang="fr-FR" sz="1100" dirty="0">
              <a:solidFill>
                <a:schemeClr val="tx1"/>
              </a:solidFill>
            </a:endParaRPr>
          </a:p>
          <a:p>
            <a:pPr marL="0" lvl="0" indent="0" algn="ctr">
              <a:buFont typeface="Arial" panose="020B0604020202020204" pitchFamily="34" charset="0"/>
              <a:buNone/>
            </a:pPr>
            <a:r>
              <a:rPr lang="fr-FR" sz="1100" dirty="0">
                <a:solidFill>
                  <a:schemeClr val="tx1"/>
                </a:solidFill>
              </a:rPr>
              <a:t> </a:t>
            </a:r>
          </a:p>
          <a:p>
            <a:pPr marL="0" lvl="0" indent="0" algn="ctr">
              <a:buFont typeface="Arial" panose="020B0604020202020204" pitchFamily="34" charset="0"/>
              <a:buNone/>
            </a:pPr>
            <a:r>
              <a:rPr lang="fr-FR" sz="1100" b="1" dirty="0">
                <a:solidFill>
                  <a:schemeClr val="tx1"/>
                </a:solidFill>
              </a:rPr>
              <a:t>Version personnels : </a:t>
            </a:r>
            <a:r>
              <a:rPr lang="fr-FR" sz="1100" b="1" dirty="0">
                <a:solidFill>
                  <a:schemeClr val="tx1"/>
                </a:solidFill>
                <a:hlinkClick r:id="rId3"/>
              </a:rPr>
              <a:t>ent.univ-paris1.fr/gun-pers </a:t>
            </a:r>
            <a:endParaRPr lang="fr-FR" sz="1100" b="1" dirty="0">
              <a:solidFill>
                <a:schemeClr val="tx1"/>
              </a:solidFill>
            </a:endParaRPr>
          </a:p>
          <a:p>
            <a:endParaRPr lang="fr-FR" sz="1100" dirty="0">
              <a:solidFill>
                <a:schemeClr val="tx1"/>
              </a:solidFill>
            </a:endParaRPr>
          </a:p>
          <a:p>
            <a:r>
              <a:rPr lang="fr-FR" sz="1100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Contact DSIUN pour toutes informations</a:t>
            </a:r>
            <a:r>
              <a:rPr lang="fr-FR" sz="1100" baseline="0" dirty="0">
                <a:solidFill>
                  <a:schemeClr val="tx1"/>
                </a:solidFill>
              </a:rPr>
              <a:t> complémentaires</a:t>
            </a:r>
            <a:r>
              <a:rPr lang="fr-FR" sz="1100" dirty="0">
                <a:solidFill>
                  <a:schemeClr val="tx1"/>
                </a:solidFill>
              </a:rPr>
              <a:t> : </a:t>
            </a:r>
          </a:p>
          <a:p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Tél. : +33 (0) 1 44 07 89 65   |   Courriel : </a:t>
            </a:r>
            <a:r>
              <a:rPr lang="fr-FR" sz="1100" dirty="0">
                <a:solidFill>
                  <a:schemeClr val="tx1"/>
                </a:solidFill>
                <a:hlinkClick r:id="rId4"/>
              </a:rPr>
              <a:t>assistance-dsiun@univ-paris1.fr</a:t>
            </a:r>
            <a:endParaRPr lang="fr-FR" sz="1100" dirty="0">
              <a:solidFill>
                <a:schemeClr val="tx1"/>
              </a:solidFill>
            </a:endParaRPr>
          </a:p>
          <a:p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23" name="Image 22" descr="Capture d’écran 2019-05-20 à 15.11.45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985" y="1706395"/>
            <a:ext cx="834845" cy="792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55618" cy="3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483518"/>
            <a:ext cx="8008355" cy="720080"/>
          </a:xfrm>
          <a:noFill/>
        </p:spPr>
        <p:txBody>
          <a:bodyPr anchor="t" anchorCtr="0"/>
          <a:lstStyle>
            <a:lvl1pPr algn="l">
              <a:defRPr sz="2000" b="1">
                <a:solidFill>
                  <a:srgbClr val="00326E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Cliquez pour modifier le titre</a:t>
            </a:r>
            <a:endParaRPr lang="fr-B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596336" y="4950000"/>
            <a:ext cx="1560424" cy="1800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167" y="396000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76000" y="4924800"/>
            <a:ext cx="576064" cy="230832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fr-BE" dirty="0"/>
              <a:t> </a:t>
            </a:r>
            <a:r>
              <a:rPr lang="fr-BE" i="1" dirty="0"/>
              <a:t> </a:t>
            </a:r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2" name="Ellipse 1"/>
          <p:cNvSpPr/>
          <p:nvPr userDrawn="1"/>
        </p:nvSpPr>
        <p:spPr>
          <a:xfrm>
            <a:off x="179512" y="235593"/>
            <a:ext cx="607965" cy="6079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 userDrawn="1"/>
        </p:nvSpPr>
        <p:spPr>
          <a:xfrm>
            <a:off x="6712238" y="4948014"/>
            <a:ext cx="1244138" cy="184865"/>
          </a:xfrm>
          <a:prstGeom prst="homePlate">
            <a:avLst>
              <a:gd name="adj" fmla="val 2208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4167" y="4926284"/>
            <a:ext cx="9149809" cy="5688"/>
          </a:xfrm>
          <a:prstGeom prst="line">
            <a:avLst/>
          </a:prstGeom>
          <a:ln w="952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2304000" y="4937393"/>
            <a:ext cx="6336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750" b="0" kern="1600" spc="4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fr-FR" sz="750" b="0" kern="1600" spc="4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DSIUN</a:t>
            </a:r>
            <a:r>
              <a:rPr lang="fr-FR" sz="750" b="0" kern="1600" spc="40" dirty="0">
                <a:solidFill>
                  <a:srgbClr val="72778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fr-FR" sz="750" b="0" kern="1600" spc="4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FICHE AIDE</a:t>
            </a:r>
          </a:p>
        </p:txBody>
      </p:sp>
      <p:pic>
        <p:nvPicPr>
          <p:cNvPr id="15" name="Picture 2" descr="D:\PROJETS\ENT\ICONES-svg\ENT-n1-png\ENT-_--06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0" y="277200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861896" y="116370"/>
            <a:ext cx="6612037" cy="289173"/>
          </a:xfrm>
          <a:prstGeom prst="rect">
            <a:avLst/>
          </a:prstGeom>
        </p:spPr>
        <p:txBody>
          <a:bodyPr wrap="square" lIns="73017" tIns="36508" rIns="73017" bIns="36508">
            <a:spAutoFit/>
          </a:bodyPr>
          <a:lstStyle/>
          <a:p>
            <a:pPr algn="l"/>
            <a:r>
              <a:rPr lang="fr-FR" sz="1400" b="0" cap="none" normalizeH="0" baseline="0" dirty="0">
                <a:solidFill>
                  <a:schemeClr val="bg1"/>
                </a:solidFill>
                <a:latin typeface="Century Gothic" panose="020B0502020202020204" pitchFamily="34" charset="0"/>
                <a:cs typeface="Bangla Sangam MN"/>
              </a:rPr>
              <a:t>Annuaire : photo</a:t>
            </a:r>
          </a:p>
        </p:txBody>
      </p:sp>
    </p:spTree>
    <p:extLst>
      <p:ext uri="{BB962C8B-B14F-4D97-AF65-F5344CB8AC3E}">
        <p14:creationId xmlns:p14="http://schemas.microsoft.com/office/powerpoint/2010/main" val="23674146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15618" y="205980"/>
            <a:ext cx="7571185" cy="691586"/>
          </a:xfrm>
          <a:prstGeom prst="rect">
            <a:avLst/>
          </a:prstGeom>
        </p:spPr>
        <p:txBody>
          <a:bodyPr vert="horz" lIns="80583" tIns="40290" rIns="80583" bIns="40290" rtlCol="0" anchor="ctr">
            <a:noAutofit/>
          </a:bodyPr>
          <a:lstStyle/>
          <a:p>
            <a:r>
              <a:rPr lang="fr-FR" dirty="0"/>
              <a:t>Cliquez pour modifier le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15618" y="1200152"/>
            <a:ext cx="7571185" cy="3423828"/>
          </a:xfrm>
          <a:prstGeom prst="rect">
            <a:avLst/>
          </a:prstGeom>
        </p:spPr>
        <p:txBody>
          <a:bodyPr vert="horz" lIns="80583" tIns="40290" rIns="80583" bIns="4029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5" r:id="rId3"/>
    <p:sldLayoutId id="2147483700" r:id="rId4"/>
  </p:sldLayoutIdLst>
  <p:transition>
    <p:fade/>
  </p:transition>
  <p:hf hdr="0" dt="0"/>
  <p:txStyles>
    <p:titleStyle>
      <a:lvl1pPr algn="l" defTabSz="805821" rtl="0" eaLnBrk="1" latinLnBrk="0" hangingPunct="1">
        <a:spcBef>
          <a:spcPct val="0"/>
        </a:spcBef>
        <a:buNone/>
        <a:defRPr sz="3400" b="1" kern="1200">
          <a:solidFill>
            <a:srgbClr val="002060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02183" indent="-302183" algn="l" defTabSz="80582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654729" indent="-251819" algn="l" defTabSz="805821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007277" indent="-201456" algn="l" defTabSz="80582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410186" indent="-201456" algn="l" defTabSz="805821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1813097" indent="-201456" algn="l" defTabSz="805821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216007" indent="-201456" algn="l" defTabSz="80582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918" indent="-201456" algn="l" defTabSz="80582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1828" indent="-201456" algn="l" defTabSz="80582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4739" indent="-201456" algn="l" defTabSz="80582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910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821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731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641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4552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7463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0372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3284" algn="l" defTabSz="80582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1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sz="3600" dirty="0"/>
              <a:t>   Editer sa photo de profil 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553349" y="2628000"/>
            <a:ext cx="6178891" cy="1152128"/>
          </a:xfrm>
        </p:spPr>
        <p:txBody>
          <a:bodyPr>
            <a:normAutofit/>
          </a:bodyPr>
          <a:lstStyle/>
          <a:p>
            <a:pPr algn="l"/>
            <a:r>
              <a:rPr lang="fr-FR" sz="1400" dirty="0"/>
              <a:t>Vous avez la possibilité de changer votre photo</a:t>
            </a:r>
            <a:br>
              <a:rPr lang="fr-FR" sz="1400" dirty="0"/>
            </a:br>
            <a:r>
              <a:rPr lang="fr-FR" sz="1400" dirty="0"/>
              <a:t>ou modifier son affichage sur l’annuaire. </a:t>
            </a:r>
          </a:p>
          <a:p>
            <a:pPr algn="just"/>
            <a:r>
              <a:rPr lang="fr-FR" sz="1400" dirty="0"/>
              <a:t> </a:t>
            </a:r>
          </a:p>
        </p:txBody>
      </p:sp>
      <p:pic>
        <p:nvPicPr>
          <p:cNvPr id="6147" name="Picture 3" descr="D:\PROJETS\AIDE\Annuaire\IMG\dreamstimefree_1560425-Paul Moore-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72674"/>
            <a:ext cx="3843333" cy="257503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4925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7584" y="1419622"/>
            <a:ext cx="3953257" cy="3527998"/>
          </a:xfrm>
        </p:spPr>
        <p:txBody>
          <a:bodyPr/>
          <a:lstStyle/>
          <a:p>
            <a:r>
              <a:rPr lang="fr-FR" dirty="0">
                <a:solidFill>
                  <a:srgbClr val="393C40"/>
                </a:solidFill>
              </a:rPr>
              <a:t>Connectez-vous sur : </a:t>
            </a:r>
          </a:p>
          <a:p>
            <a:r>
              <a:rPr lang="fr-FR" sz="1800" dirty="0">
                <a:solidFill>
                  <a:schemeClr val="accent6"/>
                </a:solidFill>
              </a:rPr>
              <a:t>ent.univ-paris1.fr</a:t>
            </a:r>
            <a:r>
              <a:rPr lang="fr-FR" sz="1800" dirty="0">
                <a:solidFill>
                  <a:srgbClr val="393C40"/>
                </a:solidFill>
              </a:rPr>
              <a:t> </a:t>
            </a:r>
          </a:p>
          <a:p>
            <a:r>
              <a:rPr lang="fr-FR" dirty="0">
                <a:solidFill>
                  <a:srgbClr val="393C40"/>
                </a:solidFill>
              </a:rPr>
              <a:t>pour accéder à l’«</a:t>
            </a:r>
            <a:r>
              <a:rPr lang="fr-FR" b="1" dirty="0">
                <a:solidFill>
                  <a:srgbClr val="393C40"/>
                </a:solidFill>
              </a:rPr>
              <a:t> Annuaire</a:t>
            </a:r>
            <a:r>
              <a:rPr lang="fr-FR" dirty="0">
                <a:solidFill>
                  <a:srgbClr val="393C40"/>
                </a:solidFill>
              </a:rPr>
              <a:t> » </a:t>
            </a:r>
            <a:r>
              <a:rPr lang="fr-FR" sz="1600" dirty="0">
                <a:solidFill>
                  <a:srgbClr val="393C40"/>
                </a:solidFill>
              </a:rPr>
              <a:t> </a:t>
            </a:r>
            <a:r>
              <a:rPr lang="fr-FR" dirty="0">
                <a:solidFill>
                  <a:srgbClr val="393C40"/>
                </a:solidFill>
              </a:rPr>
              <a:t> </a:t>
            </a:r>
          </a:p>
          <a:p>
            <a:r>
              <a:rPr lang="fr-FR" dirty="0">
                <a:solidFill>
                  <a:srgbClr val="393C40"/>
                </a:solidFill>
              </a:rPr>
              <a:t>et afficher votre fiche détaillée. </a:t>
            </a:r>
          </a:p>
          <a:p>
            <a:endParaRPr lang="fr-FR" dirty="0"/>
          </a:p>
        </p:txBody>
      </p:sp>
      <p:pic>
        <p:nvPicPr>
          <p:cNvPr id="1026" name="Picture 2" descr="D:\PROJETS\AIDE\Annuaire\IMG\fich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27677"/>
            <a:ext cx="5040000" cy="293421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Votre « fiche détaillée » 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/>
              <a:t> </a:t>
            </a:r>
            <a:r>
              <a:rPr lang="fr-BE" i="1"/>
              <a:t> </a:t>
            </a:r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13" name="Rectangle à coins arrondis 8"/>
          <p:cNvSpPr/>
          <p:nvPr/>
        </p:nvSpPr>
        <p:spPr>
          <a:xfrm>
            <a:off x="899592" y="3368446"/>
            <a:ext cx="2376264" cy="1007480"/>
          </a:xfrm>
          <a:prstGeom prst="wedgeRoundRectCallout">
            <a:avLst>
              <a:gd name="adj1" fmla="val 64812"/>
              <a:gd name="adj2" fmla="val 30541"/>
              <a:gd name="adj3" fmla="val 16667"/>
            </a:avLst>
          </a:prstGeom>
          <a:solidFill>
            <a:schemeClr val="bg2"/>
          </a:solidFill>
          <a:ln w="12700">
            <a:solidFill>
              <a:schemeClr val="accent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8000" rIns="0" bIns="108000" rtlCol="0" anchor="ctr">
            <a:spAutoFit/>
          </a:bodyPr>
          <a:lstStyle/>
          <a:p>
            <a:pPr algn="ctr"/>
            <a:r>
              <a:rPr lang="fr-FR" sz="900" dirty="0">
                <a:solidFill>
                  <a:srgbClr val="393C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lien en bas de votre fiche vous permet d’accéder à vos informations personnelles. </a:t>
            </a:r>
          </a:p>
          <a:p>
            <a:pPr algn="ctr"/>
            <a:endParaRPr lang="fr-FR" sz="900" dirty="0">
              <a:solidFill>
                <a:srgbClr val="393C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900" dirty="0">
                <a:solidFill>
                  <a:srgbClr val="393C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:  </a:t>
            </a:r>
          </a:p>
          <a:p>
            <a:pPr algn="ctr"/>
            <a:r>
              <a:rPr lang="fr-FR" sz="900" b="1" dirty="0">
                <a:solidFill>
                  <a:srgbClr val="393C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Modifier mes informations »</a:t>
            </a:r>
          </a:p>
        </p:txBody>
      </p:sp>
      <p:sp>
        <p:nvSpPr>
          <p:cNvPr id="6" name="Ellipse 5"/>
          <p:cNvSpPr/>
          <p:nvPr/>
        </p:nvSpPr>
        <p:spPr>
          <a:xfrm>
            <a:off x="6660232" y="4083918"/>
            <a:ext cx="1080120" cy="360040"/>
          </a:xfrm>
          <a:prstGeom prst="ellipse">
            <a:avLst/>
          </a:pr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35155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827583" y="1419622"/>
            <a:ext cx="5616625" cy="36004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393C40"/>
                </a:solidFill>
              </a:rPr>
              <a:t>Vous êtes redirigé directement </a:t>
            </a:r>
          </a:p>
          <a:p>
            <a:r>
              <a:rPr lang="fr-FR" dirty="0">
                <a:solidFill>
                  <a:srgbClr val="393C40"/>
                </a:solidFill>
              </a:rPr>
              <a:t>vers votre « Compte Paris 1 » </a:t>
            </a:r>
          </a:p>
          <a:p>
            <a:r>
              <a:rPr lang="fr-FR" dirty="0">
                <a:solidFill>
                  <a:srgbClr val="393C40"/>
                </a:solidFill>
              </a:rPr>
              <a:t>pour accéder à vos informations *.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1600" dirty="0"/>
              <a:t> </a:t>
            </a:r>
          </a:p>
          <a:p>
            <a:r>
              <a:rPr lang="fr-FR" sz="1000" dirty="0">
                <a:solidFill>
                  <a:srgbClr val="393C40"/>
                </a:solidFill>
              </a:rPr>
              <a:t>*- « Mon compte Paris 1 » : </a:t>
            </a:r>
            <a:r>
              <a:rPr lang="fr-FR" sz="1000" i="1" dirty="0">
                <a:solidFill>
                  <a:srgbClr val="393C40"/>
                </a:solidFill>
              </a:rPr>
              <a:t>données personnelles et professionnelles, mot de passe, etc.  </a:t>
            </a:r>
            <a:endParaRPr lang="fr-FR" sz="1050" dirty="0">
              <a:solidFill>
                <a:srgbClr val="393C4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Modification des données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/>
              <a:t> </a:t>
            </a:r>
            <a:r>
              <a:rPr lang="fr-BE" i="1"/>
              <a:t> </a:t>
            </a:r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pic>
        <p:nvPicPr>
          <p:cNvPr id="8" name="Image 7" descr="Capture d’écran 2020-03-19 à 14.33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91630"/>
            <a:ext cx="5040000" cy="29921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Rectangle à coins arrondis 8"/>
          <p:cNvSpPr/>
          <p:nvPr/>
        </p:nvSpPr>
        <p:spPr>
          <a:xfrm>
            <a:off x="1259632" y="2546211"/>
            <a:ext cx="2160240" cy="752091"/>
          </a:xfrm>
          <a:prstGeom prst="wedgeRoundRectCallout">
            <a:avLst>
              <a:gd name="adj1" fmla="val 68299"/>
              <a:gd name="adj2" fmla="val -22906"/>
              <a:gd name="adj3" fmla="val 16667"/>
            </a:avLst>
          </a:prstGeom>
          <a:solidFill>
            <a:schemeClr val="bg2"/>
          </a:solidFill>
          <a:ln w="12700">
            <a:solidFill>
              <a:schemeClr val="accent1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8000" rIns="0" bIns="108000" rtlCol="0" anchor="ctr">
            <a:spAutoFit/>
          </a:bodyPr>
          <a:lstStyle/>
          <a:p>
            <a:pPr algn="ctr"/>
            <a:r>
              <a:rPr lang="fr-FR" sz="1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Sélectionnez </a:t>
            </a:r>
          </a:p>
          <a:p>
            <a:pPr algn="ctr"/>
            <a:r>
              <a:rPr lang="fr-FR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Modification des données personnelles »</a:t>
            </a:r>
          </a:p>
        </p:txBody>
      </p:sp>
    </p:spTree>
    <p:extLst>
      <p:ext uri="{BB962C8B-B14F-4D97-AF65-F5344CB8AC3E}">
        <p14:creationId xmlns:p14="http://schemas.microsoft.com/office/powerpoint/2010/main" val="21602161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Capture d’écran 2020-03-19 à 14.46.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80" y="1347614"/>
            <a:ext cx="5040000" cy="3106849"/>
          </a:xfrm>
          <a:prstGeom prst="rect">
            <a:avLst/>
          </a:prstGeom>
          <a:ln>
            <a:solidFill>
              <a:srgbClr val="727780"/>
            </a:solidFill>
          </a:ln>
        </p:spPr>
      </p:pic>
      <p:sp>
        <p:nvSpPr>
          <p:cNvPr id="21" name="Sous-titre 2"/>
          <p:cNvSpPr>
            <a:spLocks noGrp="1"/>
          </p:cNvSpPr>
          <p:nvPr>
            <p:ph type="subTitle" idx="1"/>
          </p:nvPr>
        </p:nvSpPr>
        <p:spPr>
          <a:xfrm>
            <a:off x="827584" y="1419622"/>
            <a:ext cx="3096344" cy="3527998"/>
          </a:xfrm>
        </p:spPr>
        <p:txBody>
          <a:bodyPr>
            <a:normAutofit/>
          </a:bodyPr>
          <a:lstStyle/>
          <a:p>
            <a:r>
              <a:rPr lang="fr-FR" sz="1400" dirty="0"/>
              <a:t>L’onglet « Données personnelles »</a:t>
            </a:r>
            <a:br>
              <a:rPr lang="fr-FR" sz="1400" dirty="0"/>
            </a:br>
            <a:r>
              <a:rPr lang="fr-FR" sz="1400" dirty="0"/>
              <a:t>de « Mon compte » vous permet </a:t>
            </a:r>
            <a:br>
              <a:rPr lang="fr-FR" sz="1400" dirty="0"/>
            </a:br>
            <a:r>
              <a:rPr lang="fr-FR" sz="1400" dirty="0"/>
              <a:t>de modifier votre photo. </a:t>
            </a:r>
          </a:p>
          <a:p>
            <a:endParaRPr lang="fr-FR" sz="1100" dirty="0"/>
          </a:p>
          <a:p>
            <a:r>
              <a:rPr lang="fr-FR" sz="1000" dirty="0"/>
              <a:t>  </a:t>
            </a:r>
            <a:endParaRPr lang="fr-FR" sz="800" dirty="0"/>
          </a:p>
          <a:p>
            <a:pPr marL="228600" indent="-228600">
              <a:buAutoNum type="alphaLcParenR"/>
            </a:pPr>
            <a:r>
              <a:rPr lang="fr-FR" sz="1100" dirty="0"/>
              <a:t>Le bouton    </a:t>
            </a:r>
            <a:r>
              <a:rPr lang="fr-FR" sz="1100" b="1" dirty="0"/>
              <a:t>Modifier la photo</a:t>
            </a:r>
            <a:r>
              <a:rPr lang="fr-FR" sz="1100" dirty="0"/>
              <a:t>      </a:t>
            </a:r>
            <a:br>
              <a:rPr lang="fr-FR" sz="1100" dirty="0"/>
            </a:br>
            <a:r>
              <a:rPr lang="fr-FR" sz="1100" dirty="0"/>
              <a:t>vous permet de centrer ou zoomer </a:t>
            </a:r>
            <a:r>
              <a:rPr lang="fr-FR" sz="1400" dirty="0"/>
              <a:t> </a:t>
            </a:r>
            <a:r>
              <a:rPr lang="fr-FR" sz="1100" dirty="0"/>
              <a:t> </a:t>
            </a:r>
            <a:br>
              <a:rPr lang="fr-FR" sz="1100" dirty="0"/>
            </a:br>
            <a:r>
              <a:rPr lang="fr-FR" sz="1100" dirty="0"/>
              <a:t>la photo existante.</a:t>
            </a:r>
            <a:br>
              <a:rPr lang="fr-FR" sz="1100" dirty="0"/>
            </a:br>
            <a:r>
              <a:rPr lang="fr-FR" sz="1100" dirty="0"/>
              <a:t> </a:t>
            </a:r>
          </a:p>
          <a:p>
            <a:pPr marL="228600" indent="-228600">
              <a:buAutoNum type="alphaLcParenR"/>
            </a:pPr>
            <a:r>
              <a:rPr lang="fr-FR" sz="1100" dirty="0"/>
              <a:t>Vous pouvez aussi via la bouton </a:t>
            </a:r>
            <a:br>
              <a:rPr lang="fr-FR" sz="1100" dirty="0"/>
            </a:br>
            <a:r>
              <a:rPr lang="fr-FR" sz="2000" dirty="0"/>
              <a:t> </a:t>
            </a:r>
            <a:r>
              <a:rPr lang="fr-FR" sz="1100" b="1" dirty="0"/>
              <a:t>Choisir une autre photo  </a:t>
            </a:r>
            <a:br>
              <a:rPr lang="fr-FR" sz="1100" dirty="0"/>
            </a:br>
            <a:r>
              <a:rPr lang="fr-FR" sz="1100" dirty="0"/>
              <a:t>chercher et sélectionner une nouvelle </a:t>
            </a:r>
            <a:r>
              <a:rPr lang="fr-FR" sz="1800" dirty="0"/>
              <a:t>  </a:t>
            </a:r>
            <a:r>
              <a:rPr lang="fr-FR" sz="1100" dirty="0"/>
              <a:t> photo à partir votre ordinateur.  </a:t>
            </a:r>
            <a:br>
              <a:rPr lang="fr-FR" sz="1100" dirty="0"/>
            </a:br>
            <a:r>
              <a:rPr lang="fr-FR" sz="1100" dirty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Modification des données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/>
              <a:t> </a:t>
            </a:r>
            <a:r>
              <a:rPr lang="fr-BE" i="1"/>
              <a:t> </a:t>
            </a:r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29" name="Ellipse 28"/>
          <p:cNvSpPr/>
          <p:nvPr/>
        </p:nvSpPr>
        <p:spPr>
          <a:xfrm>
            <a:off x="5652120" y="3579862"/>
            <a:ext cx="1296144" cy="720080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1835696" y="2499742"/>
            <a:ext cx="1296144" cy="216000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115616" y="3579862"/>
            <a:ext cx="1728192" cy="216024"/>
          </a:xfrm>
          <a:prstGeom prst="round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48064" y="3723878"/>
            <a:ext cx="576064" cy="64807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66000"/>
                </a:schemeClr>
              </a:gs>
              <a:gs pos="80000">
                <a:schemeClr val="accent1">
                  <a:shade val="93000"/>
                  <a:satMod val="130000"/>
                  <a:alpha val="66000"/>
                </a:schemeClr>
              </a:gs>
              <a:gs pos="100000">
                <a:schemeClr val="accent1">
                  <a:shade val="94000"/>
                  <a:satMod val="135000"/>
                  <a:alpha val="6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628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pture d’écran 2020-03-19 à 16.11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03" y="4347041"/>
            <a:ext cx="1796429" cy="384949"/>
          </a:xfrm>
          <a:prstGeom prst="rect">
            <a:avLst/>
          </a:prstGeom>
        </p:spPr>
      </p:pic>
      <p:pic>
        <p:nvPicPr>
          <p:cNvPr id="5" name="Image 4" descr="Capture d’écran 2020-03-19 à 15.46.3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31590"/>
            <a:ext cx="3175498" cy="3240000"/>
          </a:xfrm>
          <a:prstGeom prst="rect">
            <a:avLst/>
          </a:prstGeom>
          <a:ln>
            <a:solidFill>
              <a:srgbClr val="727780"/>
            </a:solidFill>
          </a:ln>
        </p:spPr>
      </p:pic>
      <p:sp>
        <p:nvSpPr>
          <p:cNvPr id="21" name="Sous-titre 2"/>
          <p:cNvSpPr>
            <a:spLocks noGrp="1"/>
          </p:cNvSpPr>
          <p:nvPr>
            <p:ph type="subTitle" idx="1"/>
          </p:nvPr>
        </p:nvSpPr>
        <p:spPr>
          <a:xfrm>
            <a:off x="827584" y="1419622"/>
            <a:ext cx="3953257" cy="3527998"/>
          </a:xfrm>
        </p:spPr>
        <p:txBody>
          <a:bodyPr>
            <a:normAutofit/>
          </a:bodyPr>
          <a:lstStyle/>
          <a:p>
            <a:r>
              <a:rPr lang="fr-FR" sz="1400" dirty="0"/>
              <a:t>Une fois votre nouvelle photo choisie, </a:t>
            </a:r>
          </a:p>
          <a:p>
            <a:r>
              <a:rPr lang="fr-FR" sz="1400" dirty="0"/>
              <a:t>vous pouvez zoomer et centrer la photo. </a:t>
            </a:r>
          </a:p>
          <a:p>
            <a:endParaRPr lang="fr-FR" sz="1400" dirty="0"/>
          </a:p>
          <a:p>
            <a:endParaRPr lang="fr-FR" sz="1400" dirty="0"/>
          </a:p>
          <a:p>
            <a:r>
              <a:rPr lang="fr-FR" sz="1400" b="1" dirty="0"/>
              <a:t>Autorisation : </a:t>
            </a:r>
          </a:p>
          <a:p>
            <a:r>
              <a:rPr lang="fr-FR" sz="1400" dirty="0"/>
              <a:t>Cocher/décocher pour choisir l’autorisation </a:t>
            </a:r>
          </a:p>
          <a:p>
            <a:r>
              <a:rPr lang="fr-FR" sz="1400" dirty="0"/>
              <a:t>de l’affichage de votre photo. </a:t>
            </a:r>
            <a:endParaRPr lang="fr-FR" sz="1100" dirty="0"/>
          </a:p>
          <a:p>
            <a:endParaRPr lang="fr-FR" sz="1100" dirty="0"/>
          </a:p>
          <a:p>
            <a:r>
              <a:rPr lang="fr-FR" sz="1100" dirty="0"/>
              <a:t>Nous vous conseillons d’autoriser l’affichage de votre photo </a:t>
            </a:r>
            <a:r>
              <a:rPr lang="fr-FR" sz="1100" b="1" dirty="0"/>
              <a:t>aux personnels de l’université </a:t>
            </a:r>
            <a:r>
              <a:rPr lang="fr-FR" sz="1100" dirty="0"/>
              <a:t>dans l’annuaire interne. </a:t>
            </a:r>
          </a:p>
          <a:p>
            <a:endParaRPr lang="fr-FR" sz="1100" dirty="0"/>
          </a:p>
          <a:p>
            <a:r>
              <a:rPr lang="fr-FR" sz="1100" dirty="0"/>
              <a:t>Ne pas oublier de </a:t>
            </a:r>
            <a:r>
              <a:rPr lang="fr-FR" sz="1100" b="1" dirty="0"/>
              <a:t>confirmer</a:t>
            </a:r>
            <a:r>
              <a:rPr lang="fr-FR" sz="1100" dirty="0"/>
              <a:t> votre choix.</a:t>
            </a:r>
          </a:p>
          <a:p>
            <a:r>
              <a:rPr lang="fr-FR" sz="1100" dirty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Affichage et Autorisation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/>
              <a:t> </a:t>
            </a:r>
            <a:r>
              <a:rPr lang="fr-BE" i="1"/>
              <a:t> </a:t>
            </a:r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17" name="Rectangle à coins arrondis 8"/>
          <p:cNvSpPr/>
          <p:nvPr/>
        </p:nvSpPr>
        <p:spPr>
          <a:xfrm>
            <a:off x="4499992" y="2211710"/>
            <a:ext cx="1440160" cy="394546"/>
          </a:xfrm>
          <a:prstGeom prst="wedgeRoundRectCallout">
            <a:avLst>
              <a:gd name="adj1" fmla="val 62710"/>
              <a:gd name="adj2" fmla="val 3345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8000" rIns="0" bIns="108000" rtlCol="0" anchor="ctr">
            <a:spAutoFit/>
          </a:bodyPr>
          <a:lstStyle/>
          <a:p>
            <a:pPr marL="72000">
              <a:spcBef>
                <a:spcPts val="0"/>
              </a:spcBef>
            </a:pPr>
            <a:r>
              <a:rPr lang="fr-FR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La barre de réglage </a:t>
            </a:r>
          </a:p>
        </p:txBody>
      </p:sp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val="4007005639"/>
              </p:ext>
            </p:extLst>
          </p:nvPr>
        </p:nvGraphicFramePr>
        <p:xfrm>
          <a:off x="6012160" y="2931790"/>
          <a:ext cx="133214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7" name="Rectangle à coins arrondis 8"/>
          <p:cNvSpPr/>
          <p:nvPr/>
        </p:nvSpPr>
        <p:spPr>
          <a:xfrm>
            <a:off x="7452320" y="2859782"/>
            <a:ext cx="1584176" cy="394546"/>
          </a:xfrm>
          <a:prstGeom prst="wedgeRoundRectCallout">
            <a:avLst>
              <a:gd name="adj1" fmla="val -60918"/>
              <a:gd name="adj2" fmla="val -48176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1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108000" rIns="0" bIns="108000" rtlCol="0" anchor="ctr">
            <a:spAutoFit/>
          </a:bodyPr>
          <a:lstStyle/>
          <a:p>
            <a:pPr algn="ctr"/>
            <a:r>
              <a:rPr lang="fr-FR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 Validation du réglage </a:t>
            </a:r>
          </a:p>
        </p:txBody>
      </p:sp>
      <p:sp>
        <p:nvSpPr>
          <p:cNvPr id="15" name="Accolade ouvrante 14"/>
          <p:cNvSpPr/>
          <p:nvPr/>
        </p:nvSpPr>
        <p:spPr>
          <a:xfrm>
            <a:off x="4716016" y="3507854"/>
            <a:ext cx="216024" cy="919491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95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Aide &amp; ressources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/>
              <a:t> </a:t>
            </a:r>
            <a:r>
              <a:rPr lang="fr-BE" i="1"/>
              <a:t> </a:t>
            </a:r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573543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che-usage-ENS-Modele2014">
  <a:themeElements>
    <a:clrScheme name="Fiche-EPI-2">
      <a:dk1>
        <a:srgbClr val="3F3F3F"/>
      </a:dk1>
      <a:lt1>
        <a:srgbClr val="FFFFFF"/>
      </a:lt1>
      <a:dk2>
        <a:srgbClr val="595959"/>
      </a:dk2>
      <a:lt2>
        <a:srgbClr val="E6E8EA"/>
      </a:lt2>
      <a:accent1>
        <a:srgbClr val="727780"/>
      </a:accent1>
      <a:accent2>
        <a:srgbClr val="CF4A02"/>
      </a:accent2>
      <a:accent3>
        <a:srgbClr val="D5DCEA"/>
      </a:accent3>
      <a:accent4>
        <a:srgbClr val="7C984A"/>
      </a:accent4>
      <a:accent5>
        <a:srgbClr val="9F6C07"/>
      </a:accent5>
      <a:accent6>
        <a:srgbClr val="00326E"/>
      </a:accent6>
      <a:hlink>
        <a:srgbClr val="20558A"/>
      </a:hlink>
      <a:folHlink>
        <a:srgbClr val="20558A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7619</TotalTime>
  <Words>275</Words>
  <Application>Microsoft Office PowerPoint</Application>
  <PresentationFormat>Affichage à l'écran (16:9)</PresentationFormat>
  <Paragraphs>61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fiche-usage-ENS-Modele2014</vt:lpstr>
      <vt:lpstr>   Editer sa photo de profil  </vt:lpstr>
      <vt:lpstr>Votre « fiche détaillée » </vt:lpstr>
      <vt:lpstr>Modification des données  </vt:lpstr>
      <vt:lpstr>Modification des données </vt:lpstr>
      <vt:lpstr>Affichage et Autorisation  </vt:lpstr>
      <vt:lpstr>Aide &amp; ressources</vt:lpstr>
    </vt:vector>
  </TitlesOfParts>
  <Company>Université Paris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: Annuaire-photo</dc:title>
  <dc:subject>Fiche aide</dc:subject>
  <dc:creator>UP1-DSIUN</dc:creator>
  <cp:keywords>aide;ent;annuaire;photo</cp:keywords>
  <cp:lastModifiedBy>Frederic Tregret</cp:lastModifiedBy>
  <cp:revision>972</cp:revision>
  <cp:lastPrinted>2016-04-27T10:30:49Z</cp:lastPrinted>
  <dcterms:created xsi:type="dcterms:W3CDTF">2009-02-16T10:25:47Z</dcterms:created>
  <dcterms:modified xsi:type="dcterms:W3CDTF">2023-11-21T10:06:28Z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t">
    <vt:lpwstr>TICe </vt:lpwstr>
  </property>
  <property fmtid="{D5CDD505-2E9C-101B-9397-08002B2CF9AE}" pid="3" name="MSIP_Label_d5c20be7-c3a5-46e3-9158-fa8a02ce2395_Enabled">
    <vt:lpwstr>true</vt:lpwstr>
  </property>
  <property fmtid="{D5CDD505-2E9C-101B-9397-08002B2CF9AE}" pid="4" name="MSIP_Label_d5c20be7-c3a5-46e3-9158-fa8a02ce2395_SetDate">
    <vt:lpwstr>2023-11-21T10:06:27Z</vt:lpwstr>
  </property>
  <property fmtid="{D5CDD505-2E9C-101B-9397-08002B2CF9AE}" pid="5" name="MSIP_Label_d5c20be7-c3a5-46e3-9158-fa8a02ce2395_Method">
    <vt:lpwstr>Standard</vt:lpwstr>
  </property>
  <property fmtid="{D5CDD505-2E9C-101B-9397-08002B2CF9AE}" pid="6" name="MSIP_Label_d5c20be7-c3a5-46e3-9158-fa8a02ce2395_Name">
    <vt:lpwstr>defa4170-0d19-0005-0004-bc88714345d2</vt:lpwstr>
  </property>
  <property fmtid="{D5CDD505-2E9C-101B-9397-08002B2CF9AE}" pid="7" name="MSIP_Label_d5c20be7-c3a5-46e3-9158-fa8a02ce2395_SiteId">
    <vt:lpwstr>8c6f9078-037e-4261-a583-52a944e55f7f</vt:lpwstr>
  </property>
  <property fmtid="{D5CDD505-2E9C-101B-9397-08002B2CF9AE}" pid="8" name="MSIP_Label_d5c20be7-c3a5-46e3-9158-fa8a02ce2395_ActionId">
    <vt:lpwstr>8d5d443e-9f05-41c3-80d4-541fdc0afb95</vt:lpwstr>
  </property>
  <property fmtid="{D5CDD505-2E9C-101B-9397-08002B2CF9AE}" pid="9" name="MSIP_Label_d5c20be7-c3a5-46e3-9158-fa8a02ce2395_ContentBits">
    <vt:lpwstr>0</vt:lpwstr>
  </property>
</Properties>
</file>