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481" r:id="rId2"/>
    <p:sldId id="479" r:id="rId3"/>
    <p:sldId id="477" r:id="rId4"/>
    <p:sldId id="474" r:id="rId5"/>
    <p:sldId id="475" r:id="rId6"/>
    <p:sldId id="482" r:id="rId7"/>
    <p:sldId id="486" r:id="rId8"/>
    <p:sldId id="485" r:id="rId9"/>
  </p:sldIdLst>
  <p:sldSz cx="9144000" cy="5143500" type="screen16x9"/>
  <p:notesSz cx="7099300" cy="102346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1pPr>
    <a:lvl2pPr marL="36512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2pPr>
    <a:lvl3pPr marL="73024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3pPr>
    <a:lvl4pPr marL="109536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4pPr>
    <a:lvl5pPr marL="146048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" charset="0"/>
        <a:ea typeface="+mn-ea"/>
        <a:cs typeface="+mn-cs"/>
      </a:defRPr>
    </a:lvl5pPr>
    <a:lvl6pPr marL="182560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6pPr>
    <a:lvl7pPr marL="2190720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7pPr>
    <a:lvl8pPr marL="255583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8pPr>
    <a:lvl9pPr marL="2920959" algn="l" defTabSz="730240" rtl="0" eaLnBrk="1" latinLnBrk="0" hangingPunct="1">
      <a:defRPr sz="17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6C07"/>
    <a:srgbClr val="CED0D4"/>
    <a:srgbClr val="E8E9EC"/>
    <a:srgbClr val="E2E3E6"/>
    <a:srgbClr val="46820F"/>
    <a:srgbClr val="7C984A"/>
    <a:srgbClr val="00326E"/>
    <a:srgbClr val="727780"/>
    <a:srgbClr val="CF4A0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2" autoAdjust="0"/>
    <p:restoredTop sz="95226" autoAdjust="0"/>
  </p:normalViewPr>
  <p:slideViewPr>
    <p:cSldViewPr>
      <p:cViewPr varScale="1">
        <p:scale>
          <a:sx n="77" d="100"/>
          <a:sy n="77" d="100"/>
        </p:scale>
        <p:origin x="79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337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Tregret" userId="8d14f05e-03e5-400f-9f01-f5f99516584d" providerId="ADAL" clId="{8EDC3F8F-5CD1-46D1-B81C-F47D0BE88A97}"/>
    <pc:docChg chg="custSel modSld">
      <pc:chgData name="Frederic Tregret" userId="8d14f05e-03e5-400f-9f01-f5f99516584d" providerId="ADAL" clId="{8EDC3F8F-5CD1-46D1-B81C-F47D0BE88A97}" dt="2023-11-23T09:16:04.565" v="32" actId="20577"/>
      <pc:docMkLst>
        <pc:docMk/>
      </pc:docMkLst>
      <pc:sldChg chg="modSp mod">
        <pc:chgData name="Frederic Tregret" userId="8d14f05e-03e5-400f-9f01-f5f99516584d" providerId="ADAL" clId="{8EDC3F8F-5CD1-46D1-B81C-F47D0BE88A97}" dt="2023-11-23T09:16:04.565" v="32" actId="20577"/>
        <pc:sldMkLst>
          <pc:docMk/>
          <pc:sldMk cId="163192092" sldId="481"/>
        </pc:sldMkLst>
        <pc:spChg chg="mod">
          <ac:chgData name="Frederic Tregret" userId="8d14f05e-03e5-400f-9f01-f5f99516584d" providerId="ADAL" clId="{8EDC3F8F-5CD1-46D1-B81C-F47D0BE88A97}" dt="2023-11-23T09:16:04.565" v="32" actId="20577"/>
          <ac:spMkLst>
            <pc:docMk/>
            <pc:sldMk cId="163192092" sldId="481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D6907-2BF0-4A2C-B4AC-05B2AA0BABF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8FBF279-056B-418E-86CD-ED9CB66A8DDB}">
      <dgm:prSet phldrT="[Texte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900" b="1" dirty="0"/>
            <a:t>Structure</a:t>
          </a:r>
        </a:p>
      </dgm:t>
    </dgm:pt>
    <dgm:pt modelId="{49F6BC5A-A090-4814-B5A6-206CC07C5C45}" type="parTrans" cxnId="{C001F32C-A7E1-4A65-B2D5-F326C58E10D2}">
      <dgm:prSet/>
      <dgm:spPr/>
      <dgm:t>
        <a:bodyPr/>
        <a:lstStyle/>
        <a:p>
          <a:endParaRPr lang="fr-FR"/>
        </a:p>
      </dgm:t>
    </dgm:pt>
    <dgm:pt modelId="{FC9EB7C0-DDF6-4FB8-9F2F-5930E74FAC6A}" type="sibTrans" cxnId="{C001F32C-A7E1-4A65-B2D5-F326C58E10D2}">
      <dgm:prSet/>
      <dgm:spPr/>
      <dgm:t>
        <a:bodyPr/>
        <a:lstStyle/>
        <a:p>
          <a:endParaRPr lang="fr-FR"/>
        </a:p>
      </dgm:t>
    </dgm:pt>
    <dgm:pt modelId="{08CE6E4C-CCC2-42E5-B934-F295049DB543}">
      <dgm:prSet phldrT="[Texte]"/>
      <dgm:spPr/>
      <dgm:t>
        <a:bodyPr/>
        <a:lstStyle/>
        <a:p>
          <a:r>
            <a:rPr lang="fr-FR" b="1" dirty="0"/>
            <a:t>Nom</a:t>
          </a:r>
        </a:p>
      </dgm:t>
    </dgm:pt>
    <dgm:pt modelId="{02A29C2F-B6A2-46BF-ACAC-1E181218E153}" type="parTrans" cxnId="{CFEA42D9-B917-4370-A171-E02897215149}">
      <dgm:prSet/>
      <dgm:spPr/>
      <dgm:t>
        <a:bodyPr/>
        <a:lstStyle/>
        <a:p>
          <a:endParaRPr lang="fr-FR"/>
        </a:p>
      </dgm:t>
    </dgm:pt>
    <dgm:pt modelId="{5654A94D-F5E1-4D27-A92B-128F4C319E58}" type="sibTrans" cxnId="{CFEA42D9-B917-4370-A171-E02897215149}">
      <dgm:prSet/>
      <dgm:spPr/>
      <dgm:t>
        <a:bodyPr/>
        <a:lstStyle/>
        <a:p>
          <a:endParaRPr lang="fr-FR"/>
        </a:p>
      </dgm:t>
    </dgm:pt>
    <dgm:pt modelId="{81EAAB44-3EC8-4AF3-99B5-29B6E5121ECA}">
      <dgm:prSet phldrT="[Texte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fr-FR" b="1" dirty="0"/>
            <a:t>Fiche détaillée</a:t>
          </a:r>
        </a:p>
      </dgm:t>
    </dgm:pt>
    <dgm:pt modelId="{5CF5F08C-8F80-4180-B486-40051194E1C6}" type="parTrans" cxnId="{B3632DF7-71C9-4B45-8D7E-D244033277F7}">
      <dgm:prSet/>
      <dgm:spPr/>
      <dgm:t>
        <a:bodyPr/>
        <a:lstStyle/>
        <a:p>
          <a:endParaRPr lang="fr-FR"/>
        </a:p>
      </dgm:t>
    </dgm:pt>
    <dgm:pt modelId="{7C52D4EE-0B3D-4DCE-9210-AA49E3369D47}" type="sibTrans" cxnId="{B3632DF7-71C9-4B45-8D7E-D244033277F7}">
      <dgm:prSet/>
      <dgm:spPr/>
      <dgm:t>
        <a:bodyPr/>
        <a:lstStyle/>
        <a:p>
          <a:endParaRPr lang="fr-FR"/>
        </a:p>
      </dgm:t>
    </dgm:pt>
    <dgm:pt modelId="{EF6E8619-1EDB-4B95-854E-E91606A13748}">
      <dgm:prSet phldrT="[Texte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/>
            <a:t>Fonction</a:t>
          </a:r>
        </a:p>
      </dgm:t>
    </dgm:pt>
    <dgm:pt modelId="{34EEF8C3-C059-44F1-8EBC-5BB790B21201}" type="sibTrans" cxnId="{9446DDC7-2A40-4A04-859C-2CB98BBEBB80}">
      <dgm:prSet/>
      <dgm:spPr/>
      <dgm:t>
        <a:bodyPr/>
        <a:lstStyle/>
        <a:p>
          <a:endParaRPr lang="fr-FR"/>
        </a:p>
      </dgm:t>
    </dgm:pt>
    <dgm:pt modelId="{7ABF47B0-0FC1-4C2A-9090-91D36233DB32}" type="parTrans" cxnId="{9446DDC7-2A40-4A04-859C-2CB98BBEBB80}">
      <dgm:prSet/>
      <dgm:spPr/>
      <dgm:t>
        <a:bodyPr/>
        <a:lstStyle/>
        <a:p>
          <a:endParaRPr lang="fr-FR"/>
        </a:p>
      </dgm:t>
    </dgm:pt>
    <dgm:pt modelId="{8982E3D0-36F9-4708-8DF0-E484E8966589}" type="pres">
      <dgm:prSet presAssocID="{7CBD6907-2BF0-4A2C-B4AC-05B2AA0BABF6}" presName="Name0" presStyleCnt="0">
        <dgm:presLayoutVars>
          <dgm:chMax val="4"/>
          <dgm:resizeHandles val="exact"/>
        </dgm:presLayoutVars>
      </dgm:prSet>
      <dgm:spPr/>
    </dgm:pt>
    <dgm:pt modelId="{C3261616-E6E3-48F6-9EF3-8090CC22BD73}" type="pres">
      <dgm:prSet presAssocID="{7CBD6907-2BF0-4A2C-B4AC-05B2AA0BABF6}" presName="ellipse" presStyleLbl="trBgShp" presStyleIdx="0" presStyleCnt="1" custScaleY="106044" custLinFactNeighborY="-6214"/>
      <dgm:spPr>
        <a:solidFill>
          <a:schemeClr val="accent3">
            <a:lumMod val="90000"/>
            <a:alpha val="40000"/>
          </a:schemeClr>
        </a:solidFill>
      </dgm:spPr>
    </dgm:pt>
    <dgm:pt modelId="{70168ADC-0D8E-4A8A-9C34-0FA8AFFB7C77}" type="pres">
      <dgm:prSet presAssocID="{7CBD6907-2BF0-4A2C-B4AC-05B2AA0BABF6}" presName="arrow1" presStyleLbl="fgShp" presStyleIdx="0" presStyleCnt="1" custLinFactNeighborX="19231" custLinFactNeighborY="15125"/>
      <dgm:spPr/>
    </dgm:pt>
    <dgm:pt modelId="{A367817F-A158-4B73-8365-5300A43B9F69}" type="pres">
      <dgm:prSet presAssocID="{7CBD6907-2BF0-4A2C-B4AC-05B2AA0BABF6}" presName="rectangle" presStyleLbl="revTx" presStyleIdx="0" presStyleCnt="1" custScaleX="75017" custScaleY="99766" custLinFactNeighborX="3090" custLinFactNeighborY="38620">
        <dgm:presLayoutVars>
          <dgm:bulletEnabled val="1"/>
        </dgm:presLayoutVars>
      </dgm:prSet>
      <dgm:spPr/>
    </dgm:pt>
    <dgm:pt modelId="{C69963FE-5F19-49EA-8E80-9D325D802F65}" type="pres">
      <dgm:prSet presAssocID="{78FBF279-056B-418E-86CD-ED9CB66A8DDB}" presName="item1" presStyleLbl="node1" presStyleIdx="0" presStyleCnt="3" custScaleX="104467" custScaleY="86947">
        <dgm:presLayoutVars>
          <dgm:bulletEnabled val="1"/>
        </dgm:presLayoutVars>
      </dgm:prSet>
      <dgm:spPr/>
    </dgm:pt>
    <dgm:pt modelId="{7A5851DF-06B3-4631-96E4-99CE5FC022AC}" type="pres">
      <dgm:prSet presAssocID="{08CE6E4C-CCC2-42E5-B934-F295049DB543}" presName="item2" presStyleLbl="node1" presStyleIdx="1" presStyleCnt="3" custScaleX="111708" custScaleY="96447" custLinFactNeighborY="-11396">
        <dgm:presLayoutVars>
          <dgm:bulletEnabled val="1"/>
        </dgm:presLayoutVars>
      </dgm:prSet>
      <dgm:spPr/>
    </dgm:pt>
    <dgm:pt modelId="{A15C2D7C-5813-4AF0-8441-1B629E395712}" type="pres">
      <dgm:prSet presAssocID="{81EAAB44-3EC8-4AF3-99B5-29B6E5121ECA}" presName="item3" presStyleLbl="node1" presStyleIdx="2" presStyleCnt="3" custScaleX="105128" custScaleY="89807" custLinFactNeighborX="3191" custLinFactNeighborY="-11969">
        <dgm:presLayoutVars>
          <dgm:bulletEnabled val="1"/>
        </dgm:presLayoutVars>
      </dgm:prSet>
      <dgm:spPr/>
    </dgm:pt>
    <dgm:pt modelId="{76755AB8-D02C-4EEB-87BF-1AF535E84277}" type="pres">
      <dgm:prSet presAssocID="{7CBD6907-2BF0-4A2C-B4AC-05B2AA0BABF6}" presName="funnel" presStyleLbl="trAlignAcc1" presStyleIdx="0" presStyleCnt="1" custScaleY="102490" custLinFactNeighborX="549" custLinFactNeighborY="-256"/>
      <dgm:spPr>
        <a:ln w="19050">
          <a:solidFill>
            <a:schemeClr val="accent3">
              <a:lumMod val="90000"/>
            </a:schemeClr>
          </a:solidFill>
        </a:ln>
      </dgm:spPr>
    </dgm:pt>
  </dgm:ptLst>
  <dgm:cxnLst>
    <dgm:cxn modelId="{5DED5915-FD9A-4D3C-940E-B1B2362B6A6D}" type="presOf" srcId="{08CE6E4C-CCC2-42E5-B934-F295049DB543}" destId="{C69963FE-5F19-49EA-8E80-9D325D802F65}" srcOrd="0" destOrd="0" presId="urn:microsoft.com/office/officeart/2005/8/layout/funnel1"/>
    <dgm:cxn modelId="{FEF60E1C-361A-41C6-8AD3-A994FFB01D5E}" type="presOf" srcId="{7CBD6907-2BF0-4A2C-B4AC-05B2AA0BABF6}" destId="{8982E3D0-36F9-4708-8DF0-E484E8966589}" srcOrd="0" destOrd="0" presId="urn:microsoft.com/office/officeart/2005/8/layout/funnel1"/>
    <dgm:cxn modelId="{C001F32C-A7E1-4A65-B2D5-F326C58E10D2}" srcId="{7CBD6907-2BF0-4A2C-B4AC-05B2AA0BABF6}" destId="{78FBF279-056B-418E-86CD-ED9CB66A8DDB}" srcOrd="1" destOrd="0" parTransId="{49F6BC5A-A090-4814-B5A6-206CC07C5C45}" sibTransId="{FC9EB7C0-DDF6-4FB8-9F2F-5930E74FAC6A}"/>
    <dgm:cxn modelId="{04DC1D5B-B56F-41B2-9828-3209AA5A588D}" type="presOf" srcId="{EF6E8619-1EDB-4B95-854E-E91606A13748}" destId="{A15C2D7C-5813-4AF0-8441-1B629E395712}" srcOrd="0" destOrd="0" presId="urn:microsoft.com/office/officeart/2005/8/layout/funnel1"/>
    <dgm:cxn modelId="{CB2CE17E-1101-4228-B1B5-ACF17E44FF2C}" type="presOf" srcId="{78FBF279-056B-418E-86CD-ED9CB66A8DDB}" destId="{7A5851DF-06B3-4631-96E4-99CE5FC022AC}" srcOrd="0" destOrd="0" presId="urn:microsoft.com/office/officeart/2005/8/layout/funnel1"/>
    <dgm:cxn modelId="{9446DDC7-2A40-4A04-859C-2CB98BBEBB80}" srcId="{7CBD6907-2BF0-4A2C-B4AC-05B2AA0BABF6}" destId="{EF6E8619-1EDB-4B95-854E-E91606A13748}" srcOrd="0" destOrd="0" parTransId="{7ABF47B0-0FC1-4C2A-9090-91D36233DB32}" sibTransId="{34EEF8C3-C059-44F1-8EBC-5BB790B21201}"/>
    <dgm:cxn modelId="{CFEA42D9-B917-4370-A171-E02897215149}" srcId="{7CBD6907-2BF0-4A2C-B4AC-05B2AA0BABF6}" destId="{08CE6E4C-CCC2-42E5-B934-F295049DB543}" srcOrd="2" destOrd="0" parTransId="{02A29C2F-B6A2-46BF-ACAC-1E181218E153}" sibTransId="{5654A94D-F5E1-4D27-A92B-128F4C319E58}"/>
    <dgm:cxn modelId="{B7BFB3E6-C752-47F7-B691-C374BDAC925B}" type="presOf" srcId="{81EAAB44-3EC8-4AF3-99B5-29B6E5121ECA}" destId="{A367817F-A158-4B73-8365-5300A43B9F69}" srcOrd="0" destOrd="0" presId="urn:microsoft.com/office/officeart/2005/8/layout/funnel1"/>
    <dgm:cxn modelId="{B3632DF7-71C9-4B45-8D7E-D244033277F7}" srcId="{7CBD6907-2BF0-4A2C-B4AC-05B2AA0BABF6}" destId="{81EAAB44-3EC8-4AF3-99B5-29B6E5121ECA}" srcOrd="3" destOrd="0" parTransId="{5CF5F08C-8F80-4180-B486-40051194E1C6}" sibTransId="{7C52D4EE-0B3D-4DCE-9210-AA49E3369D47}"/>
    <dgm:cxn modelId="{636E9C07-5A29-4081-8621-D6953E66B787}" type="presParOf" srcId="{8982E3D0-36F9-4708-8DF0-E484E8966589}" destId="{C3261616-E6E3-48F6-9EF3-8090CC22BD73}" srcOrd="0" destOrd="0" presId="urn:microsoft.com/office/officeart/2005/8/layout/funnel1"/>
    <dgm:cxn modelId="{A764A228-88CA-468F-A535-1B4FCA1A4A50}" type="presParOf" srcId="{8982E3D0-36F9-4708-8DF0-E484E8966589}" destId="{70168ADC-0D8E-4A8A-9C34-0FA8AFFB7C77}" srcOrd="1" destOrd="0" presId="urn:microsoft.com/office/officeart/2005/8/layout/funnel1"/>
    <dgm:cxn modelId="{ECBB68AB-B389-4E61-88B3-A6F0B27F4211}" type="presParOf" srcId="{8982E3D0-36F9-4708-8DF0-E484E8966589}" destId="{A367817F-A158-4B73-8365-5300A43B9F69}" srcOrd="2" destOrd="0" presId="urn:microsoft.com/office/officeart/2005/8/layout/funnel1"/>
    <dgm:cxn modelId="{A5DE23AA-801F-40EE-9B1C-D83618CB32E3}" type="presParOf" srcId="{8982E3D0-36F9-4708-8DF0-E484E8966589}" destId="{C69963FE-5F19-49EA-8E80-9D325D802F65}" srcOrd="3" destOrd="0" presId="urn:microsoft.com/office/officeart/2005/8/layout/funnel1"/>
    <dgm:cxn modelId="{FAB5723F-42D5-4CF1-8AFB-70E071F40B31}" type="presParOf" srcId="{8982E3D0-36F9-4708-8DF0-E484E8966589}" destId="{7A5851DF-06B3-4631-96E4-99CE5FC022AC}" srcOrd="4" destOrd="0" presId="urn:microsoft.com/office/officeart/2005/8/layout/funnel1"/>
    <dgm:cxn modelId="{211FBB33-20D3-401E-BEA5-BEADA51D9804}" type="presParOf" srcId="{8982E3D0-36F9-4708-8DF0-E484E8966589}" destId="{A15C2D7C-5813-4AF0-8441-1B629E395712}" srcOrd="5" destOrd="0" presId="urn:microsoft.com/office/officeart/2005/8/layout/funnel1"/>
    <dgm:cxn modelId="{762C5340-0527-4A10-8C41-F4A611BF01CC}" type="presParOf" srcId="{8982E3D0-36F9-4708-8DF0-E484E8966589}" destId="{76755AB8-D02C-4EEB-87BF-1AF535E8427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61616-E6E3-48F6-9EF3-8090CC22BD73}">
      <dsp:nvSpPr>
        <dsp:cNvPr id="0" name=""/>
        <dsp:cNvSpPr/>
      </dsp:nvSpPr>
      <dsp:spPr>
        <a:xfrm>
          <a:off x="495667" y="216025"/>
          <a:ext cx="1811361" cy="667082"/>
        </a:xfrm>
        <a:prstGeom prst="ellipse">
          <a:avLst/>
        </a:prstGeom>
        <a:solidFill>
          <a:schemeClr val="accent3">
            <a:lumMod val="90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68ADC-0D8E-4A8A-9C34-0FA8AFFB7C77}">
      <dsp:nvSpPr>
        <dsp:cNvPr id="0" name=""/>
        <dsp:cNvSpPr/>
      </dsp:nvSpPr>
      <dsp:spPr>
        <a:xfrm>
          <a:off x="1296144" y="1848465"/>
          <a:ext cx="351039" cy="22466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7817F-A158-4B73-8365-5300A43B9F69}">
      <dsp:nvSpPr>
        <dsp:cNvPr id="0" name=""/>
        <dsp:cNvSpPr/>
      </dsp:nvSpPr>
      <dsp:spPr>
        <a:xfrm>
          <a:off x="824208" y="2157395"/>
          <a:ext cx="1264026" cy="420261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Fiche détaillée</a:t>
          </a:r>
        </a:p>
      </dsp:txBody>
      <dsp:txXfrm>
        <a:off x="824208" y="2157395"/>
        <a:ext cx="1264026" cy="420261"/>
      </dsp:txXfrm>
    </dsp:sp>
    <dsp:sp modelId="{C69963FE-5F19-49EA-8E80-9D325D802F65}">
      <dsp:nvSpPr>
        <dsp:cNvPr id="0" name=""/>
        <dsp:cNvSpPr/>
      </dsp:nvSpPr>
      <dsp:spPr>
        <a:xfrm>
          <a:off x="1140103" y="993010"/>
          <a:ext cx="660095" cy="549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Nom</a:t>
          </a:r>
        </a:p>
      </dsp:txBody>
      <dsp:txXfrm>
        <a:off x="1236772" y="1073467"/>
        <a:ext cx="466757" cy="388478"/>
      </dsp:txXfrm>
    </dsp:sp>
    <dsp:sp modelId="{7A5851DF-06B3-4631-96E4-99CE5FC022AC}">
      <dsp:nvSpPr>
        <dsp:cNvPr id="0" name=""/>
        <dsp:cNvSpPr/>
      </dsp:nvSpPr>
      <dsp:spPr>
        <a:xfrm>
          <a:off x="665088" y="416945"/>
          <a:ext cx="705849" cy="609419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Structure</a:t>
          </a:r>
        </a:p>
      </dsp:txBody>
      <dsp:txXfrm>
        <a:off x="768457" y="506192"/>
        <a:ext cx="499111" cy="430925"/>
      </dsp:txXfrm>
    </dsp:sp>
    <dsp:sp modelId="{A15C2D7C-5813-4AF0-8441-1B629E395712}">
      <dsp:nvSpPr>
        <dsp:cNvPr id="0" name=""/>
        <dsp:cNvSpPr/>
      </dsp:nvSpPr>
      <dsp:spPr>
        <a:xfrm>
          <a:off x="1351951" y="281530"/>
          <a:ext cx="664272" cy="56746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Fonction</a:t>
          </a:r>
        </a:p>
      </dsp:txBody>
      <dsp:txXfrm>
        <a:off x="1449231" y="364633"/>
        <a:ext cx="469712" cy="401257"/>
      </dsp:txXfrm>
    </dsp:sp>
    <dsp:sp modelId="{76755AB8-D02C-4EEB-87BF-1AF535E84277}">
      <dsp:nvSpPr>
        <dsp:cNvPr id="0" name=""/>
        <dsp:cNvSpPr/>
      </dsp:nvSpPr>
      <dsp:spPr>
        <a:xfrm>
          <a:off x="432039" y="173291"/>
          <a:ext cx="1965818" cy="16118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lumMod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F7E3A383-60C9-41F7-BD1D-29835F22E1D3}" type="datetime1">
              <a:rPr lang="fr-FR"/>
              <a:pPr/>
              <a:t>23/11/2023</a:t>
            </a:fld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A7815FF9-2835-4963-8D1E-203469E30B1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5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57D044A-8D6E-416B-B2AB-DD3C1EB5EDE1}" type="datetime1">
              <a:rPr lang="fr-FR"/>
              <a:pPr/>
              <a:t>23/11/2023</a:t>
            </a:fld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defTabSz="958850">
              <a:defRPr sz="13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921" tIns="47960" rIns="95921" bIns="47960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solidFill>
                  <a:schemeClr val="tx1"/>
                </a:solidFill>
              </a:defRPr>
            </a:lvl1pPr>
          </a:lstStyle>
          <a:p>
            <a:fld id="{4EAFC692-B18B-4A77-83E9-EB45935E076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756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1pPr>
    <a:lvl2pPr marL="36512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2pPr>
    <a:lvl3pPr marL="73024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3pPr>
    <a:lvl4pPr marL="109536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4pPr>
    <a:lvl5pPr marL="146048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-108" charset="0"/>
        <a:ea typeface="Geneva" pitchFamily="-108" charset="0"/>
        <a:cs typeface="Geneva" pitchFamily="-108" charset="0"/>
      </a:defRPr>
    </a:lvl5pPr>
    <a:lvl6pPr marL="182560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0720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583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20959" algn="l" defTabSz="36512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8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8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40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C692-B18B-4A77-83E9-EB45935E076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8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assistance-dsiun@univ-paris1.fr" TargetMode="External"/><Relationship Id="rId5" Type="http://schemas.openxmlformats.org/officeDocument/2006/relationships/hyperlink" Target="http://ent.univ-paris1.fr/gun-pers" TargetMode="External"/><Relationship Id="rId4" Type="http://schemas.openxmlformats.org/officeDocument/2006/relationships/hyperlink" Target="http://ent.univ-paris1.fr/gun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ent.univ-paris1.fr/gun-pers" TargetMode="External"/><Relationship Id="rId2" Type="http://schemas.openxmlformats.org/officeDocument/2006/relationships/hyperlink" Target="http://ent.univ-paris1.fr/gun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mailto:assistance-dsiun@univ-paris1.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60985" y="987575"/>
            <a:ext cx="8424935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2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18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Annuaire </a:t>
            </a:r>
            <a:br>
              <a:rPr lang="fr-FR" sz="2400" b="0" dirty="0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r-FR" sz="1400" b="0" dirty="0">
                <a:solidFill>
                  <a:srgbClr val="00326E"/>
                </a:solidFill>
                <a:latin typeface="Century Gothic" panose="020B0502020202020204" pitchFamily="34" charset="0"/>
              </a:rPr>
              <a:t>Modification</a:t>
            </a:r>
            <a:r>
              <a:rPr lang="fr-FR" sz="1400" b="0" baseline="0" dirty="0">
                <a:solidFill>
                  <a:srgbClr val="00326E"/>
                </a:solidFill>
                <a:latin typeface="Century Gothic" panose="020B0502020202020204" pitchFamily="34" charset="0"/>
              </a:rPr>
              <a:t> des</a:t>
            </a:r>
            <a:r>
              <a:rPr lang="fr-FR" sz="1400" b="0" dirty="0">
                <a:solidFill>
                  <a:srgbClr val="00326E"/>
                </a:solidFill>
                <a:latin typeface="Century Gothic" panose="020B0502020202020204" pitchFamily="34" charset="0"/>
              </a:rPr>
              <a:t> données</a:t>
            </a:r>
            <a:endParaRPr lang="fr-FR" sz="2400" b="0" dirty="0">
              <a:solidFill>
                <a:srgbClr val="0032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596336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16" name="Pentagone 15"/>
          <p:cNvSpPr/>
          <p:nvPr userDrawn="1"/>
        </p:nvSpPr>
        <p:spPr>
          <a:xfrm>
            <a:off x="6640230" y="3870000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-1452" y="2566062"/>
            <a:ext cx="9149809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E:\IMAGES\+FREE\Free-4-Descubes\dreamstimefree_572612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62381" r="198" b="24741"/>
          <a:stretch/>
        </p:blipFill>
        <p:spPr bwMode="auto">
          <a:xfrm>
            <a:off x="1207436" y="2561976"/>
            <a:ext cx="691200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26"/>
          <p:cNvCxnSpPr/>
          <p:nvPr userDrawn="1"/>
        </p:nvCxnSpPr>
        <p:spPr>
          <a:xfrm>
            <a:off x="-1452" y="3852431"/>
            <a:ext cx="9149809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3567058" y="3858119"/>
            <a:ext cx="51093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Septembre 2019 /  DSIUN </a:t>
            </a:r>
            <a:r>
              <a:rPr lang="fr-FR" sz="800" b="0" kern="1600" spc="4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38380" y="3867894"/>
            <a:ext cx="3470287" cy="172965"/>
          </a:xfrm>
          <a:prstGeom prst="rect">
            <a:avLst/>
          </a:prstGeom>
          <a:noFill/>
        </p:spPr>
        <p:txBody>
          <a:bodyPr wrap="square" lIns="79852" tIns="39926" rIns="79852" bIns="39926" rtlCol="0">
            <a:spAutoFit/>
          </a:bodyPr>
          <a:lstStyle/>
          <a:p>
            <a:pPr algn="l"/>
            <a:r>
              <a:rPr lang="fr-FR" sz="6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pic>
        <p:nvPicPr>
          <p:cNvPr id="24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0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PROJETS\ENT\ICONES-svg\ENT-n1-png\ent_--06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2520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441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53349" y="987575"/>
            <a:ext cx="8051099" cy="1551112"/>
          </a:xfrm>
          <a:noFill/>
        </p:spPr>
        <p:txBody>
          <a:bodyPr anchor="ctr" anchorCtr="0"/>
          <a:lstStyle>
            <a:lvl1pPr algn="ctr">
              <a:defRPr sz="4000" b="0" baseline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Votre titre</a:t>
            </a:r>
            <a:endParaRPr lang="fr-BE" dirty="0"/>
          </a:p>
        </p:txBody>
      </p:sp>
      <p:sp>
        <p:nvSpPr>
          <p:cNvPr id="8" name="Titre 4"/>
          <p:cNvSpPr txBox="1">
            <a:spLocks/>
          </p:cNvSpPr>
          <p:nvPr userDrawn="1"/>
        </p:nvSpPr>
        <p:spPr>
          <a:xfrm>
            <a:off x="926274" y="265212"/>
            <a:ext cx="8110196" cy="65152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vert="horz" lIns="80583" tIns="40290" rIns="80583" bIns="40290" rtlCol="0" anchor="ctr">
            <a:noAutofit/>
          </a:bodyPr>
          <a:lstStyle>
            <a:lvl1pPr algn="l" defTabSz="80582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marL="0" marR="0" indent="0" algn="l" defTabSz="80582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0032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Annuaire</a:t>
            </a:r>
            <a:br>
              <a:rPr lang="fr-FR" sz="1800" b="0" dirty="0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fr-FR" sz="1400" b="0" dirty="0">
              <a:solidFill>
                <a:srgbClr val="00326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2571750"/>
            <a:ext cx="9144000" cy="1296144"/>
          </a:xfrm>
          <a:prstGeom prst="rect">
            <a:avLst/>
          </a:prstGeom>
          <a:solidFill>
            <a:srgbClr val="E8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10" hasCustomPrompt="1"/>
          </p:nvPr>
        </p:nvSpPr>
        <p:spPr>
          <a:xfrm>
            <a:off x="553349" y="2628000"/>
            <a:ext cx="8051099" cy="115212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Le pad est un fichier de texte </a:t>
            </a:r>
          </a:p>
          <a:p>
            <a:pPr lvl="0"/>
            <a:r>
              <a:rPr lang="fr-FR" dirty="0"/>
              <a:t>Modifiez …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7596336" y="3875468"/>
            <a:ext cx="154766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sp>
        <p:nvSpPr>
          <p:cNvPr id="34" name="Pentagone 33"/>
          <p:cNvSpPr/>
          <p:nvPr userDrawn="1"/>
        </p:nvSpPr>
        <p:spPr>
          <a:xfrm>
            <a:off x="6640230" y="3870000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 userDrawn="1"/>
        </p:nvCxnSpPr>
        <p:spPr>
          <a:xfrm>
            <a:off x="-16548" y="2469055"/>
            <a:ext cx="9180000" cy="0"/>
          </a:xfrm>
          <a:prstGeom prst="line">
            <a:avLst/>
          </a:prstGeom>
          <a:ln w="152400">
            <a:solidFill>
              <a:srgbClr val="727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 userDrawn="1"/>
        </p:nvCxnSpPr>
        <p:spPr>
          <a:xfrm>
            <a:off x="-1452" y="2566062"/>
            <a:ext cx="9149809" cy="56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 userDrawn="1"/>
        </p:nvSpPr>
        <p:spPr>
          <a:xfrm>
            <a:off x="38380" y="3867894"/>
            <a:ext cx="3470287" cy="172965"/>
          </a:xfrm>
          <a:prstGeom prst="rect">
            <a:avLst/>
          </a:prstGeom>
          <a:noFill/>
        </p:spPr>
        <p:txBody>
          <a:bodyPr wrap="square" lIns="79852" tIns="39926" rIns="79852" bIns="39926" rtlCol="0">
            <a:spAutoFit/>
          </a:bodyPr>
          <a:lstStyle/>
          <a:p>
            <a:pPr algn="l"/>
            <a:r>
              <a:rPr lang="fr-FR" sz="6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fr-FR" sz="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Commons BY-NC-SA v3 soumise au droit français</a:t>
            </a:r>
          </a:p>
        </p:txBody>
      </p:sp>
      <p:cxnSp>
        <p:nvCxnSpPr>
          <p:cNvPr id="49" name="Connecteur droit 48"/>
          <p:cNvCxnSpPr/>
          <p:nvPr userDrawn="1"/>
        </p:nvCxnSpPr>
        <p:spPr>
          <a:xfrm>
            <a:off x="-1452" y="3852431"/>
            <a:ext cx="9149809" cy="5688"/>
          </a:xfrm>
          <a:prstGeom prst="line">
            <a:avLst/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3567058" y="3858119"/>
            <a:ext cx="51093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Juin 2022 /  DSIUN </a:t>
            </a:r>
            <a:r>
              <a:rPr lang="fr-FR" sz="800" b="0" kern="1600" spc="40" baseline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80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8" name="Picture 2" descr="D:\PROJETS\LOGOS\+PARIS1\+CHARTE- mai2015\logo-DSIUN\logoCouleur\logo_dsiun_RV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2" y="4057600"/>
            <a:ext cx="1980000" cy="10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PROJETS\ENT\ICONES-svg\ENT-n1-png\ent_-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" y="25200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668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5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3953257" cy="3527998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4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3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  <a:p>
            <a:r>
              <a:rPr lang="fr-FR" dirty="0"/>
              <a:t>Arial 13 – 12 </a:t>
            </a:r>
            <a:r>
              <a:rPr lang="fr-FR" dirty="0" err="1"/>
              <a:t>etc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96336" y="4950000"/>
            <a:ext cx="156042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1896" y="116370"/>
            <a:ext cx="6612037" cy="289173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0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Annuaire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2" y="235593"/>
            <a:ext cx="607965" cy="6079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entagone 19"/>
          <p:cNvSpPr/>
          <p:nvPr userDrawn="1"/>
        </p:nvSpPr>
        <p:spPr>
          <a:xfrm>
            <a:off x="6660232" y="4948014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09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39752" y="4937393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 </a:t>
            </a:r>
            <a:r>
              <a:rPr lang="fr-FR" sz="750" b="0" kern="1600" spc="40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fr-FR" sz="75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5" name="Picture 2" descr="D:\PROJETS\ENT\ICONES-svg\ENT-n1-png\ENT-_--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" y="27720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63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3698239"/>
            <a:ext cx="9143999" cy="1249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8"/>
          <p:cNvSpPr/>
          <p:nvPr userDrawn="1"/>
        </p:nvSpPr>
        <p:spPr>
          <a:xfrm>
            <a:off x="6444208" y="3877745"/>
            <a:ext cx="1143744" cy="854246"/>
          </a:xfrm>
          <a:prstGeom prst="wedgeRoundRectCallout">
            <a:avLst>
              <a:gd name="adj1" fmla="val -72198"/>
              <a:gd name="adj2" fmla="val -11274"/>
              <a:gd name="adj3" fmla="val 16667"/>
            </a:avLst>
          </a:prstGeom>
          <a:noFill/>
          <a:ln w="9525" cmpd="sng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fr-FR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solidFill>
                  <a:schemeClr val="accent3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Image 22" descr="Capture d’écran 2019-05-20 à 15.11.4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53" y="2215748"/>
            <a:ext cx="948686" cy="899999"/>
          </a:xfrm>
          <a:prstGeom prst="rect">
            <a:avLst/>
          </a:prstGeom>
        </p:spPr>
      </p:pic>
      <p:sp>
        <p:nvSpPr>
          <p:cNvPr id="24" name="Ellipse 23"/>
          <p:cNvSpPr/>
          <p:nvPr userDrawn="1"/>
        </p:nvSpPr>
        <p:spPr>
          <a:xfrm>
            <a:off x="6651848" y="3867887"/>
            <a:ext cx="864104" cy="828000"/>
          </a:xfrm>
          <a:prstGeom prst="ellipse">
            <a:avLst/>
          </a:prstGeom>
          <a:noFill/>
          <a:ln w="28575" cmpd="sng">
            <a:solidFill>
              <a:schemeClr val="accent3">
                <a:lumMod val="9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9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5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96336" y="4950000"/>
            <a:ext cx="156042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1896" y="116370"/>
            <a:ext cx="6612037" cy="289173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0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Annuaire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2" y="235593"/>
            <a:ext cx="607965" cy="6079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entagone 19"/>
          <p:cNvSpPr/>
          <p:nvPr userDrawn="1"/>
        </p:nvSpPr>
        <p:spPr>
          <a:xfrm>
            <a:off x="6640230" y="4948014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09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3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0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5" name="Picture 2" descr="D:\PROJETS\ENT\ICONES-svg\ENT-n1-png\ENT-_-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" y="27720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 userDrawn="1"/>
        </p:nvSpPr>
        <p:spPr>
          <a:xfrm>
            <a:off x="827584" y="2229708"/>
            <a:ext cx="512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</a:rPr>
              <a:t>En savoir plus sur les services numériques de Paris 1 :</a:t>
            </a:r>
          </a:p>
          <a:p>
            <a:r>
              <a:rPr lang="fr-FR" sz="1200" dirty="0">
                <a:solidFill>
                  <a:schemeClr val="tx1"/>
                </a:solidFill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hlinkClick r:id="rId4"/>
              </a:rPr>
              <a:t>Guide des services numériques pour les étudiants </a:t>
            </a:r>
            <a:br>
              <a:rPr lang="fr-FR" sz="1100" dirty="0">
                <a:solidFill>
                  <a:schemeClr val="tx1"/>
                </a:solidFill>
              </a:rPr>
            </a:br>
            <a:r>
              <a:rPr lang="fr-FR" sz="1100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  <a:hlinkClick r:id="rId5"/>
              </a:rPr>
              <a:t>Guide des services numériques pour les personnels </a:t>
            </a:r>
            <a:endParaRPr lang="fr-FR" sz="11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</a:rPr>
              <a:t>  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  </a:t>
            </a:r>
          </a:p>
          <a:p>
            <a:r>
              <a:rPr lang="fr-FR" sz="1200" dirty="0">
                <a:solidFill>
                  <a:schemeClr val="tx1"/>
                </a:solidFill>
              </a:rPr>
              <a:t>Contact DSIUN pour toutes questions complémentaires : </a:t>
            </a:r>
          </a:p>
          <a:p>
            <a:r>
              <a:rPr lang="fr-FR" sz="1200" dirty="0">
                <a:solidFill>
                  <a:schemeClr val="tx1"/>
                </a:solidFill>
              </a:rPr>
              <a:t> </a:t>
            </a:r>
          </a:p>
          <a:p>
            <a:r>
              <a:rPr lang="fr-FR" sz="1100" dirty="0">
                <a:solidFill>
                  <a:schemeClr val="tx1"/>
                </a:solidFill>
              </a:rPr>
              <a:t>Tél. : +33 (0) 1 44 07 89 65 </a:t>
            </a:r>
            <a:br>
              <a:rPr lang="fr-FR" sz="1100" dirty="0">
                <a:solidFill>
                  <a:schemeClr val="tx1"/>
                </a:solidFill>
              </a:rPr>
            </a:br>
            <a:endParaRPr lang="fr-FR" sz="1100" dirty="0">
              <a:solidFill>
                <a:schemeClr val="tx1"/>
              </a:solidFill>
            </a:endParaRPr>
          </a:p>
          <a:p>
            <a:r>
              <a:rPr lang="fr-FR" sz="1100" dirty="0">
                <a:solidFill>
                  <a:schemeClr val="tx1"/>
                </a:solidFill>
              </a:rPr>
              <a:t>Courriel : </a:t>
            </a:r>
            <a:r>
              <a:rPr lang="fr-FR" sz="1100" dirty="0">
                <a:solidFill>
                  <a:schemeClr val="tx1"/>
                </a:solidFill>
                <a:hlinkClick r:id="rId6"/>
              </a:rPr>
              <a:t>assistance-dsiun@univ-paris1.fr</a:t>
            </a:r>
            <a:endParaRPr lang="fr-FR" sz="11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340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6511" y="3723878"/>
            <a:ext cx="9217024" cy="1202406"/>
          </a:xfrm>
          <a:prstGeom prst="rect">
            <a:avLst/>
          </a:prstGeom>
          <a:solidFill>
            <a:schemeClr val="bg2"/>
          </a:solidFill>
          <a:ln>
            <a:solidFill>
              <a:srgbClr val="CE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827584" y="2464896"/>
            <a:ext cx="75489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Consultez aussi le Guide des services numériques de Paris 1 :</a:t>
            </a:r>
          </a:p>
          <a:p>
            <a:r>
              <a:rPr lang="fr-FR" sz="1200" dirty="0">
                <a:solidFill>
                  <a:schemeClr val="tx1"/>
                </a:solidFill>
              </a:rPr>
              <a:t> </a:t>
            </a:r>
          </a:p>
          <a:p>
            <a:pPr marL="0" lvl="0" indent="0" algn="ctr">
              <a:buFont typeface="Arial" panose="020B0604020202020204" pitchFamily="34" charset="0"/>
              <a:buNone/>
            </a:pPr>
            <a:r>
              <a:rPr lang="fr-FR" sz="1100" b="1" dirty="0">
                <a:solidFill>
                  <a:schemeClr val="tx1"/>
                </a:solidFill>
                <a:hlinkClick r:id="rId2"/>
              </a:rPr>
              <a:t>Version étudiants </a:t>
            </a:r>
            <a:r>
              <a:rPr lang="fr-FR" sz="1100" b="1" dirty="0">
                <a:solidFill>
                  <a:schemeClr val="tx1"/>
                </a:solidFill>
              </a:rPr>
              <a:t>   </a:t>
            </a:r>
            <a:r>
              <a:rPr lang="fr-FR" sz="1100" dirty="0">
                <a:solidFill>
                  <a:schemeClr val="tx1"/>
                </a:solidFill>
              </a:rPr>
              <a:t>|    </a:t>
            </a:r>
            <a:r>
              <a:rPr lang="fr-FR" sz="1100" b="1" dirty="0">
                <a:solidFill>
                  <a:schemeClr val="tx1"/>
                </a:solidFill>
                <a:hlinkClick r:id="rId3"/>
              </a:rPr>
              <a:t>Version personnels </a:t>
            </a:r>
            <a:endParaRPr lang="fr-FR" sz="1100" b="1" dirty="0">
              <a:solidFill>
                <a:schemeClr val="tx1"/>
              </a:solidFill>
            </a:endParaRPr>
          </a:p>
          <a:p>
            <a:r>
              <a:rPr lang="fr-FR" sz="1100" dirty="0">
                <a:solidFill>
                  <a:schemeClr val="tx1"/>
                </a:solidFill>
              </a:rPr>
              <a:t> </a:t>
            </a:r>
          </a:p>
          <a:p>
            <a:r>
              <a:rPr lang="fr-FR" sz="1100" dirty="0">
                <a:solidFill>
                  <a:schemeClr val="tx1"/>
                </a:solidFill>
              </a:rPr>
              <a:t> </a:t>
            </a:r>
            <a:endParaRPr lang="fr-FR" sz="1100" baseline="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  <a:p>
            <a:pPr algn="ctr"/>
            <a:endParaRPr lang="fr-FR" sz="1100" dirty="0">
              <a:solidFill>
                <a:schemeClr val="tx1"/>
              </a:solidFill>
            </a:endParaRPr>
          </a:p>
          <a:p>
            <a:pPr algn="ctr"/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Contact DSIUN pour toutes informations</a:t>
            </a:r>
            <a:r>
              <a:rPr lang="fr-FR" sz="1100" baseline="0" dirty="0">
                <a:solidFill>
                  <a:schemeClr val="tx1"/>
                </a:solidFill>
              </a:rPr>
              <a:t> complémentaires</a:t>
            </a:r>
            <a:r>
              <a:rPr lang="fr-FR" sz="1100" dirty="0">
                <a:solidFill>
                  <a:schemeClr val="tx1"/>
                </a:solidFill>
              </a:rPr>
              <a:t> : </a:t>
            </a:r>
          </a:p>
          <a:p>
            <a:endParaRPr lang="fr-FR" sz="1100" dirty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Tél. : +33 (0) 1 44 07 89 65   |   Courriel : </a:t>
            </a:r>
            <a:r>
              <a:rPr lang="fr-FR" sz="1100" dirty="0">
                <a:solidFill>
                  <a:schemeClr val="tx1"/>
                </a:solidFill>
                <a:hlinkClick r:id="rId4"/>
              </a:rPr>
              <a:t>assistance-dsiun@univ-paris1.fr</a:t>
            </a:r>
            <a:endParaRPr lang="fr-FR" sz="1100" dirty="0">
              <a:solidFill>
                <a:schemeClr val="tx1"/>
              </a:solidFill>
            </a:endParaRPr>
          </a:p>
          <a:p>
            <a:endParaRPr lang="fr-FR" sz="1100" dirty="0">
              <a:solidFill>
                <a:schemeClr val="tx1"/>
              </a:solidFill>
            </a:endParaRPr>
          </a:p>
        </p:txBody>
      </p:sp>
      <p:pic>
        <p:nvPicPr>
          <p:cNvPr id="23" name="Image 22" descr="Capture d’écran 2019-05-20 à 15.11.4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85" y="1706395"/>
            <a:ext cx="834845" cy="79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55618" cy="3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483518"/>
            <a:ext cx="8008355" cy="720080"/>
          </a:xfrm>
          <a:noFill/>
        </p:spPr>
        <p:txBody>
          <a:bodyPr anchor="t" anchorCtr="0"/>
          <a:lstStyle>
            <a:lvl1pPr algn="l">
              <a:defRPr sz="2000" b="1">
                <a:solidFill>
                  <a:srgbClr val="00326E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96336" y="4950000"/>
            <a:ext cx="1560424" cy="180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167" y="396000"/>
            <a:ext cx="9144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861896" y="116370"/>
            <a:ext cx="6612037" cy="289173"/>
          </a:xfrm>
          <a:prstGeom prst="rect">
            <a:avLst/>
          </a:prstGeom>
        </p:spPr>
        <p:txBody>
          <a:bodyPr wrap="square" lIns="73017" tIns="36508" rIns="73017" bIns="36508">
            <a:spAutoFit/>
          </a:bodyPr>
          <a:lstStyle/>
          <a:p>
            <a:pPr algn="l"/>
            <a:r>
              <a:rPr lang="fr-FR" sz="1400" b="0" cap="none" normalizeH="0" baseline="0" dirty="0">
                <a:solidFill>
                  <a:schemeClr val="bg1"/>
                </a:solidFill>
                <a:latin typeface="Century Gothic" panose="020B0502020202020204" pitchFamily="34" charset="0"/>
                <a:cs typeface="Bangla Sangam MN"/>
              </a:rPr>
              <a:t>Annuaire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76000" y="4924800"/>
            <a:ext cx="576064" cy="230832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r-BE" dirty="0"/>
              <a:t> </a:t>
            </a:r>
            <a:r>
              <a:rPr lang="fr-BE" i="1" dirty="0"/>
              <a:t> </a:t>
            </a:r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2" name="Ellipse 1"/>
          <p:cNvSpPr/>
          <p:nvPr userDrawn="1"/>
        </p:nvSpPr>
        <p:spPr>
          <a:xfrm>
            <a:off x="179512" y="235593"/>
            <a:ext cx="607965" cy="6079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entagone 19"/>
          <p:cNvSpPr/>
          <p:nvPr userDrawn="1"/>
        </p:nvSpPr>
        <p:spPr>
          <a:xfrm>
            <a:off x="6660232" y="4950000"/>
            <a:ext cx="1244138" cy="184865"/>
          </a:xfrm>
          <a:prstGeom prst="homePlate">
            <a:avLst>
              <a:gd name="adj" fmla="val 2208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4167" y="4926284"/>
            <a:ext cx="9149809" cy="5688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2304000" y="4937393"/>
            <a:ext cx="6336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750" b="0" kern="16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fr-FR" sz="750" b="0" kern="1600" spc="4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DSIUN</a:t>
            </a:r>
            <a:r>
              <a:rPr lang="fr-FR" sz="750" b="0" kern="1600" spc="40" dirty="0">
                <a:solidFill>
                  <a:srgbClr val="72778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fr-FR" sz="750" b="0" kern="1600" spc="4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FICHE AIDE</a:t>
            </a:r>
          </a:p>
        </p:txBody>
      </p:sp>
      <p:pic>
        <p:nvPicPr>
          <p:cNvPr id="15" name="Picture 2" descr="D:\PROJETS\ENT\ICONES-svg\ENT-n1-png\ENT-_--06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" y="27720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322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15618" y="205980"/>
            <a:ext cx="7571185" cy="691586"/>
          </a:xfrm>
          <a:prstGeom prst="rect">
            <a:avLst/>
          </a:prstGeom>
        </p:spPr>
        <p:txBody>
          <a:bodyPr vert="horz" lIns="80583" tIns="40290" rIns="80583" bIns="40290" rtlCol="0" anchor="ctr">
            <a:noAutofit/>
          </a:bodyPr>
          <a:lstStyle/>
          <a:p>
            <a:r>
              <a:rPr lang="fr-FR" dirty="0"/>
              <a:t>Cliquez pour modifier le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15618" y="1200152"/>
            <a:ext cx="7571185" cy="3423828"/>
          </a:xfrm>
          <a:prstGeom prst="rect">
            <a:avLst/>
          </a:prstGeom>
        </p:spPr>
        <p:txBody>
          <a:bodyPr vert="horz" lIns="80583" tIns="40290" rIns="80583" bIns="4029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5" r:id="rId3"/>
    <p:sldLayoutId id="2147483700" r:id="rId4"/>
    <p:sldLayoutId id="2147483701" r:id="rId5"/>
  </p:sldLayoutIdLst>
  <p:transition>
    <p:fade/>
  </p:transition>
  <p:hf hdr="0" dt="0"/>
  <p:txStyles>
    <p:titleStyle>
      <a:lvl1pPr algn="l" defTabSz="805821" rtl="0" eaLnBrk="1" latinLnBrk="0" hangingPunct="1">
        <a:spcBef>
          <a:spcPct val="0"/>
        </a:spcBef>
        <a:buNone/>
        <a:defRPr sz="3400" b="1" kern="1200">
          <a:solidFill>
            <a:srgbClr val="002060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02183" indent="-302183" algn="l" defTabSz="80582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654729" indent="-251819" algn="l" defTabSz="80582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007277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410186" indent="-201456" algn="l" defTabSz="805821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1813097" indent="-201456" algn="l" defTabSz="805821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216007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918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1828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4739" indent="-201456" algn="l" defTabSz="8058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910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582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73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641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4552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7463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20372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23284" algn="l" defTabSz="805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36512" y="2067694"/>
            <a:ext cx="9217024" cy="18002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915566"/>
            <a:ext cx="9144000" cy="1260140"/>
          </a:xfrm>
        </p:spPr>
        <p:txBody>
          <a:bodyPr/>
          <a:lstStyle/>
          <a:p>
            <a:r>
              <a:rPr lang="fr-FR" sz="3200" dirty="0"/>
              <a:t>Rechercher dans l’annuaire</a:t>
            </a:r>
            <a:endParaRPr lang="fr-FR" sz="1000" i="1" dirty="0"/>
          </a:p>
        </p:txBody>
      </p:sp>
      <p:sp>
        <p:nvSpPr>
          <p:cNvPr id="16" name="Rectangle à coins arrondis 8"/>
          <p:cNvSpPr/>
          <p:nvPr/>
        </p:nvSpPr>
        <p:spPr>
          <a:xfrm>
            <a:off x="1100637" y="2588219"/>
            <a:ext cx="1455139" cy="1090263"/>
          </a:xfrm>
          <a:prstGeom prst="wedgeRoundRectCallout">
            <a:avLst>
              <a:gd name="adj1" fmla="val 34983"/>
              <a:gd name="adj2" fmla="val -67833"/>
              <a:gd name="adj3" fmla="val 16667"/>
            </a:avLst>
          </a:prstGeom>
          <a:solidFill>
            <a:schemeClr val="bg2"/>
          </a:solidFill>
          <a:ln w="19050">
            <a:solidFill>
              <a:schemeClr val="bg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216000" rtlCol="0" anchor="ctr">
            <a:spAutoFit/>
          </a:bodyPr>
          <a:lstStyle/>
          <a:p>
            <a:pPr algn="ctr"/>
            <a:r>
              <a:rPr lang="fr-FR" sz="950" b="1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ou « fonction »</a:t>
            </a: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8" descr="https://annuaire.univ-paris1.fr/ent/images/slider/acces-dir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552" y="2743479"/>
            <a:ext cx="1051200" cy="1051200"/>
          </a:xfrm>
          <a:prstGeom prst="rect">
            <a:avLst/>
          </a:prstGeom>
          <a:noFill/>
        </p:spPr>
      </p:pic>
      <p:sp>
        <p:nvSpPr>
          <p:cNvPr id="18" name="Rectangle à coins arrondis 8"/>
          <p:cNvSpPr/>
          <p:nvPr/>
        </p:nvSpPr>
        <p:spPr>
          <a:xfrm>
            <a:off x="2828829" y="2588219"/>
            <a:ext cx="1455139" cy="1090263"/>
          </a:xfrm>
          <a:prstGeom prst="wedgeRoundRectCallout">
            <a:avLst>
              <a:gd name="adj1" fmla="val 34016"/>
              <a:gd name="adj2" fmla="val -66188"/>
              <a:gd name="adj3" fmla="val 16667"/>
            </a:avLst>
          </a:prstGeom>
          <a:solidFill>
            <a:schemeClr val="bg2"/>
          </a:solidFill>
          <a:ln w="19050">
            <a:solidFill>
              <a:schemeClr val="bg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216000" rtlCol="0" anchor="ctr">
            <a:spAutoFit/>
          </a:bodyPr>
          <a:lstStyle/>
          <a:p>
            <a:pPr algn="ctr"/>
            <a:r>
              <a:rPr lang="fr-FR" sz="950" b="1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Diplôme »</a:t>
            </a: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https://annuaire.univ-paris1.fr/ent/images/slider/dipl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37" y="2743479"/>
            <a:ext cx="1052407" cy="1052407"/>
          </a:xfrm>
          <a:prstGeom prst="rect">
            <a:avLst/>
          </a:prstGeom>
          <a:noFill/>
        </p:spPr>
      </p:pic>
      <p:sp>
        <p:nvSpPr>
          <p:cNvPr id="20" name="Rectangle à coins arrondis 8"/>
          <p:cNvSpPr/>
          <p:nvPr/>
        </p:nvSpPr>
        <p:spPr>
          <a:xfrm>
            <a:off x="4572000" y="2571750"/>
            <a:ext cx="1455139" cy="1090263"/>
          </a:xfrm>
          <a:prstGeom prst="wedgeRoundRectCallout">
            <a:avLst>
              <a:gd name="adj1" fmla="val 60741"/>
              <a:gd name="adj2" fmla="val -22372"/>
              <a:gd name="adj3" fmla="val 16667"/>
            </a:avLst>
          </a:prstGeom>
          <a:solidFill>
            <a:schemeClr val="bg2"/>
          </a:solidFill>
          <a:ln w="19050">
            <a:solidFill>
              <a:schemeClr val="bg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216000" rtlCol="0" anchor="ctr">
            <a:spAutoFit/>
          </a:bodyPr>
          <a:lstStyle/>
          <a:p>
            <a:pPr algn="ctr"/>
            <a:r>
              <a:rPr lang="fr-FR" sz="950" b="1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Structure »</a:t>
            </a: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annuaire.univ-paris1.fr/ent/images/slider/struc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37" y="2743479"/>
            <a:ext cx="1052407" cy="1052407"/>
          </a:xfrm>
          <a:prstGeom prst="rect">
            <a:avLst/>
          </a:prstGeom>
          <a:noFill/>
        </p:spPr>
      </p:pic>
      <p:sp>
        <p:nvSpPr>
          <p:cNvPr id="23" name="Rectangle à coins arrondis 8"/>
          <p:cNvSpPr/>
          <p:nvPr/>
        </p:nvSpPr>
        <p:spPr>
          <a:xfrm>
            <a:off x="6372200" y="2588219"/>
            <a:ext cx="1455139" cy="1090263"/>
          </a:xfrm>
          <a:prstGeom prst="wedgeRoundRectCallout">
            <a:avLst>
              <a:gd name="adj1" fmla="val -36800"/>
              <a:gd name="adj2" fmla="val -66298"/>
              <a:gd name="adj3" fmla="val 16667"/>
            </a:avLst>
          </a:prstGeom>
          <a:solidFill>
            <a:schemeClr val="bg2"/>
          </a:solidFill>
          <a:ln w="19050">
            <a:solidFill>
              <a:schemeClr val="bg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216000" rtlCol="0" anchor="ctr">
            <a:spAutoFit/>
          </a:bodyPr>
          <a:lstStyle/>
          <a:p>
            <a:pPr algn="ctr"/>
            <a:r>
              <a:rPr lang="fr-FR" sz="950" b="1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Multicritère »</a:t>
            </a: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95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https://annuaire.univ-paris1.fr/ent/images/slider/recherche-multi-crite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43479"/>
            <a:ext cx="1052407" cy="1052407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28629" y="1851670"/>
            <a:ext cx="6927747" cy="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Réaliser des recherches dynamiques et multicritères   </a:t>
            </a:r>
          </a:p>
        </p:txBody>
      </p:sp>
    </p:spTree>
    <p:extLst>
      <p:ext uri="{BB962C8B-B14F-4D97-AF65-F5344CB8AC3E}">
        <p14:creationId xmlns:p14="http://schemas.microsoft.com/office/powerpoint/2010/main" val="1631920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PROJETS\AIDE\Annuaire\IMG\Accue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40" y="1496461"/>
            <a:ext cx="4140000" cy="2401673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1273148"/>
            <a:ext cx="9143999" cy="1586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3744896" cy="3600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r-FR" sz="1100" dirty="0"/>
              <a:t>Connectez vous à l’</a:t>
            </a:r>
            <a:r>
              <a:rPr lang="fr-FR" sz="1100" dirty="0" err="1"/>
              <a:t>ent</a:t>
            </a:r>
            <a:r>
              <a:rPr lang="fr-FR" sz="1100" dirty="0"/>
              <a:t> puis cherchez « </a:t>
            </a:r>
            <a:r>
              <a:rPr lang="fr-FR" sz="1100" b="1" dirty="0"/>
              <a:t>Annuaire</a:t>
            </a:r>
            <a:r>
              <a:rPr lang="fr-FR" sz="1100" dirty="0"/>
              <a:t> »  </a:t>
            </a:r>
            <a:br>
              <a:rPr lang="fr-FR" sz="1100" dirty="0"/>
            </a:br>
            <a:r>
              <a:rPr lang="fr-FR" sz="1100" dirty="0"/>
              <a:t>pour réaliser vos recherches par ces </a:t>
            </a:r>
            <a:r>
              <a:rPr lang="fr-FR" sz="1100" b="1" dirty="0">
                <a:solidFill>
                  <a:schemeClr val="accent2"/>
                </a:solidFill>
              </a:rPr>
              <a:t>critères</a:t>
            </a:r>
            <a:r>
              <a:rPr lang="fr-FR" sz="1100" dirty="0"/>
              <a:t> : </a:t>
            </a:r>
            <a:br>
              <a:rPr lang="fr-FR" sz="1100" dirty="0"/>
            </a:br>
            <a:r>
              <a:rPr lang="fr-FR" sz="1100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fr-FR" sz="900" b="1" dirty="0"/>
              <a:t>Nom</a:t>
            </a:r>
          </a:p>
          <a:p>
            <a:pPr marL="171450" indent="-171450">
              <a:buFont typeface="Arial"/>
              <a:buChar char="•"/>
            </a:pPr>
            <a:r>
              <a:rPr lang="fr-FR" sz="900" b="1" dirty="0"/>
              <a:t>Fonction </a:t>
            </a:r>
          </a:p>
          <a:p>
            <a:pPr marL="171450" indent="-171450">
              <a:buFont typeface="Arial"/>
              <a:buChar char="•"/>
            </a:pPr>
            <a:r>
              <a:rPr lang="fr-FR" sz="900" b="1" dirty="0"/>
              <a:t>Diplôme / Etape </a:t>
            </a:r>
          </a:p>
          <a:p>
            <a:pPr marL="171450" indent="-171450">
              <a:buFont typeface="Arial"/>
              <a:buChar char="•"/>
            </a:pPr>
            <a:r>
              <a:rPr lang="fr-FR" sz="900" b="1" dirty="0"/>
              <a:t>Direction / Composante / Laboratoire  </a:t>
            </a:r>
            <a:endParaRPr lang="fr-FR" sz="900" dirty="0"/>
          </a:p>
          <a:p>
            <a:pPr fontAlgn="auto">
              <a:spcAft>
                <a:spcPts val="0"/>
              </a:spcAft>
            </a:pPr>
            <a:r>
              <a:rPr lang="fr-FR" dirty="0"/>
              <a:t> </a:t>
            </a:r>
          </a:p>
          <a:p>
            <a:pPr fontAlgn="auto">
              <a:spcAft>
                <a:spcPts val="0"/>
              </a:spcAft>
            </a:pPr>
            <a:r>
              <a:rPr lang="fr-FR" dirty="0"/>
              <a:t> </a:t>
            </a:r>
          </a:p>
          <a:p>
            <a:pPr fontAlgn="auto">
              <a:spcAft>
                <a:spcPts val="0"/>
              </a:spcAft>
            </a:pPr>
            <a:r>
              <a:rPr lang="fr-FR" sz="1100" dirty="0"/>
              <a:t>Vous pouvez aussi pour affiner vos recherches </a:t>
            </a:r>
          </a:p>
          <a:p>
            <a:pPr fontAlgn="auto">
              <a:spcAft>
                <a:spcPts val="0"/>
              </a:spcAft>
            </a:pPr>
            <a:r>
              <a:rPr lang="fr-FR" sz="1100" dirty="0"/>
              <a:t>activer un </a:t>
            </a:r>
            <a:r>
              <a:rPr lang="fr-FR" sz="1100" b="1" dirty="0"/>
              <a:t>filtre </a:t>
            </a:r>
            <a:r>
              <a:rPr lang="fr-FR" sz="1100" dirty="0"/>
              <a:t>« </a:t>
            </a:r>
            <a:r>
              <a:rPr lang="fr-FR" sz="1100" b="1" dirty="0">
                <a:solidFill>
                  <a:schemeClr val="accent2"/>
                </a:solidFill>
              </a:rPr>
              <a:t>statut</a:t>
            </a:r>
            <a:r>
              <a:rPr lang="fr-FR" sz="1100" b="1" dirty="0"/>
              <a:t> </a:t>
            </a:r>
            <a:r>
              <a:rPr lang="fr-FR" sz="1100" dirty="0"/>
              <a:t>» :</a:t>
            </a:r>
            <a:br>
              <a:rPr lang="fr-FR" sz="1100" dirty="0"/>
            </a:br>
            <a:r>
              <a:rPr lang="fr-FR" sz="1100" dirty="0"/>
              <a:t>   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900" dirty="0"/>
              <a:t>Enseignant/Chercheur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900" dirty="0"/>
              <a:t>Personnel </a:t>
            </a:r>
            <a:r>
              <a:rPr lang="fr-FR" sz="900" dirty="0" err="1"/>
              <a:t>Biatss</a:t>
            </a:r>
            <a:endParaRPr lang="fr-FR" sz="900" dirty="0"/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900" dirty="0"/>
              <a:t>Professeur émérite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900" dirty="0"/>
              <a:t>Étudiant</a:t>
            </a:r>
          </a:p>
          <a:p>
            <a:pPr marL="171450" indent="-1714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900" dirty="0"/>
              <a:t>Ancien étudiant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Critères de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644008" y="4450353"/>
            <a:ext cx="3888432" cy="360040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800" dirty="0">
                <a:solidFill>
                  <a:schemeClr val="accent2"/>
                </a:solidFill>
              </a:rPr>
              <a:t>Attention</a:t>
            </a:r>
            <a:r>
              <a:rPr lang="fr-FR" sz="800" dirty="0"/>
              <a:t> : l’annuaire est aussi accessible en mode non-connecté pour tout public. Dans l’annuaire public les résultats de recherche sont plus limités.</a:t>
            </a:r>
            <a:endParaRPr lang="fr-FR" sz="9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6948264" y="2355726"/>
            <a:ext cx="25200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2BEDAE8-B1ED-E9C0-CDE7-AD54A9A37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37" y="1707654"/>
            <a:ext cx="4376611" cy="26817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Légende sans bordure 1 14">
            <a:extLst>
              <a:ext uri="{FF2B5EF4-FFF2-40B4-BE49-F238E27FC236}">
                <a16:creationId xmlns:a16="http://schemas.microsoft.com/office/drawing/2014/main" id="{17B16B68-8E44-9DFF-988C-C1FE21CB39D6}"/>
              </a:ext>
            </a:extLst>
          </p:cNvPr>
          <p:cNvSpPr/>
          <p:nvPr/>
        </p:nvSpPr>
        <p:spPr>
          <a:xfrm>
            <a:off x="8207780" y="2756621"/>
            <a:ext cx="828000" cy="180000"/>
          </a:xfrm>
          <a:prstGeom prst="callout1">
            <a:avLst>
              <a:gd name="adj1" fmla="val -12408"/>
              <a:gd name="adj2" fmla="val 35995"/>
              <a:gd name="adj3" fmla="val -160285"/>
              <a:gd name="adj4" fmla="val 5329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Organigramme</a:t>
            </a:r>
          </a:p>
        </p:txBody>
      </p:sp>
      <p:sp>
        <p:nvSpPr>
          <p:cNvPr id="14" name="Légende sans bordure 1 15">
            <a:extLst>
              <a:ext uri="{FF2B5EF4-FFF2-40B4-BE49-F238E27FC236}">
                <a16:creationId xmlns:a16="http://schemas.microsoft.com/office/drawing/2014/main" id="{415E0FDE-0B48-3B45-C5B8-BB0175CC1CE9}"/>
              </a:ext>
            </a:extLst>
          </p:cNvPr>
          <p:cNvSpPr/>
          <p:nvPr/>
        </p:nvSpPr>
        <p:spPr>
          <a:xfrm>
            <a:off x="6444264" y="2535766"/>
            <a:ext cx="1008000" cy="180000"/>
          </a:xfrm>
          <a:prstGeom prst="callout1">
            <a:avLst>
              <a:gd name="adj1" fmla="val -650"/>
              <a:gd name="adj2" fmla="val 25295"/>
              <a:gd name="adj3" fmla="val -60341"/>
              <a:gd name="adj4" fmla="val 4139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dirty="0"/>
              <a:t>Filtre de « Statut »</a:t>
            </a:r>
          </a:p>
        </p:txBody>
      </p:sp>
      <p:sp>
        <p:nvSpPr>
          <p:cNvPr id="17" name="Légende sans bordure 1 15">
            <a:extLst>
              <a:ext uri="{FF2B5EF4-FFF2-40B4-BE49-F238E27FC236}">
                <a16:creationId xmlns:a16="http://schemas.microsoft.com/office/drawing/2014/main" id="{C729DF93-F801-C33A-449E-8C74F6A3F0ED}"/>
              </a:ext>
            </a:extLst>
          </p:cNvPr>
          <p:cNvSpPr/>
          <p:nvPr/>
        </p:nvSpPr>
        <p:spPr>
          <a:xfrm>
            <a:off x="5859192" y="1593653"/>
            <a:ext cx="1170144" cy="228001"/>
          </a:xfrm>
          <a:prstGeom prst="callout1">
            <a:avLst>
              <a:gd name="adj1" fmla="val 101644"/>
              <a:gd name="adj2" fmla="val 49986"/>
              <a:gd name="adj3" fmla="val 257125"/>
              <a:gd name="adj4" fmla="val 32358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50" dirty="0"/>
              <a:t>Champ de recherche</a:t>
            </a:r>
          </a:p>
        </p:txBody>
      </p:sp>
    </p:spTree>
    <p:extLst>
      <p:ext uri="{BB962C8B-B14F-4D97-AF65-F5344CB8AC3E}">
        <p14:creationId xmlns:p14="http://schemas.microsoft.com/office/powerpoint/2010/main" val="6345296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3003798"/>
            <a:ext cx="9143999" cy="6672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" y="1309164"/>
            <a:ext cx="9143999" cy="614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ous-titre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3671150" cy="3527998"/>
          </a:xfrm>
        </p:spPr>
        <p:txBody>
          <a:bodyPr>
            <a:noAutofit/>
          </a:bodyPr>
          <a:lstStyle/>
          <a:p>
            <a:r>
              <a:rPr lang="fr-FR" sz="1100" dirty="0"/>
              <a:t>Cherchez</a:t>
            </a:r>
            <a:r>
              <a:rPr lang="fr-FR" sz="1100" b="1" dirty="0"/>
              <a:t> une personne par son nom </a:t>
            </a:r>
            <a:br>
              <a:rPr lang="fr-FR" sz="1100" b="1" dirty="0"/>
            </a:br>
            <a:r>
              <a:rPr lang="fr-FR" sz="1100" dirty="0"/>
              <a:t>pour voir ses informations. </a:t>
            </a:r>
            <a:br>
              <a:rPr lang="fr-FR" sz="1100" dirty="0"/>
            </a:br>
            <a:br>
              <a:rPr lang="fr-FR" sz="1100" dirty="0"/>
            </a:br>
            <a:r>
              <a:rPr lang="fr-FR" sz="900" dirty="0"/>
              <a:t>Activer un </a:t>
            </a:r>
            <a:r>
              <a:rPr lang="fr-FR" sz="900" b="1" dirty="0"/>
              <a:t>filtre de statut </a:t>
            </a:r>
            <a:r>
              <a:rPr lang="fr-FR" sz="900" dirty="0"/>
              <a:t>facilite votre recherche</a:t>
            </a:r>
            <a:r>
              <a:rPr lang="fr-FR" sz="900" i="1" dirty="0"/>
              <a:t>. </a:t>
            </a:r>
            <a:br>
              <a:rPr lang="fr-FR" sz="900" i="1" dirty="0"/>
            </a:br>
            <a:br>
              <a:rPr lang="fr-FR" sz="900" i="1" dirty="0"/>
            </a:br>
            <a:r>
              <a:rPr lang="fr-FR" sz="900" dirty="0">
                <a:solidFill>
                  <a:schemeClr val="tx1"/>
                </a:solidFill>
              </a:rPr>
              <a:t>Attention : ne pas oublier de désactiver les filtres (     ) </a:t>
            </a:r>
            <a:br>
              <a:rPr lang="fr-FR" sz="900" dirty="0">
                <a:solidFill>
                  <a:schemeClr val="tx1"/>
                </a:solidFill>
              </a:rPr>
            </a:br>
            <a:r>
              <a:rPr lang="fr-FR" sz="900" dirty="0">
                <a:solidFill>
                  <a:schemeClr val="tx1"/>
                </a:solidFill>
              </a:rPr>
              <a:t>avant d’effectuer une </a:t>
            </a:r>
            <a:r>
              <a:rPr lang="fr-FR" sz="900" b="1" i="1" dirty="0">
                <a:solidFill>
                  <a:schemeClr val="tx1"/>
                </a:solidFill>
              </a:rPr>
              <a:t>nouvelle recherche</a:t>
            </a:r>
            <a:r>
              <a:rPr lang="fr-FR" sz="900" dirty="0">
                <a:solidFill>
                  <a:schemeClr val="tx1"/>
                </a:solidFill>
              </a:rPr>
              <a:t>. </a:t>
            </a:r>
          </a:p>
          <a:p>
            <a:r>
              <a:rPr lang="fr-FR" sz="1100" dirty="0">
                <a:solidFill>
                  <a:schemeClr val="accent2"/>
                </a:solidFill>
              </a:rPr>
              <a:t> </a:t>
            </a:r>
          </a:p>
          <a:p>
            <a:endParaRPr lang="fr-FR" sz="1100" dirty="0">
              <a:solidFill>
                <a:schemeClr val="accent2"/>
              </a:solidFill>
            </a:endParaRPr>
          </a:p>
          <a:p>
            <a:r>
              <a:rPr lang="fr-FR" sz="1100" dirty="0"/>
              <a:t>  </a:t>
            </a:r>
          </a:p>
          <a:p>
            <a:r>
              <a:rPr lang="fr-FR" sz="1100" dirty="0"/>
              <a:t>Cherchez </a:t>
            </a:r>
            <a:r>
              <a:rPr lang="fr-FR" sz="1100" b="1" dirty="0"/>
              <a:t>une structure, un diplôme ou une fonction</a:t>
            </a:r>
          </a:p>
          <a:p>
            <a:r>
              <a:rPr lang="fr-FR" sz="1100" dirty="0"/>
              <a:t>sur le champs de recherche</a:t>
            </a:r>
            <a:r>
              <a:rPr lang="fr-FR" sz="1100" b="1" dirty="0"/>
              <a:t>. </a:t>
            </a:r>
            <a:br>
              <a:rPr lang="fr-FR" dirty="0"/>
            </a:br>
            <a:endParaRPr lang="fr-FR" dirty="0"/>
          </a:p>
          <a:p>
            <a:br>
              <a:rPr lang="fr-FR" sz="300" dirty="0"/>
            </a:br>
            <a:r>
              <a:rPr lang="fr-FR" sz="900" dirty="0"/>
              <a:t>Une</a:t>
            </a:r>
            <a:r>
              <a:rPr lang="fr-FR" sz="900" b="1" dirty="0"/>
              <a:t> liste déroulante </a:t>
            </a:r>
            <a:r>
              <a:rPr lang="fr-FR" sz="900" dirty="0"/>
              <a:t>vous propose une série de réponse rapide, cliquez sur une réponse si elle vous convient. </a:t>
            </a:r>
          </a:p>
          <a:p>
            <a:endParaRPr lang="fr-FR" sz="900" dirty="0"/>
          </a:p>
          <a:p>
            <a:endParaRPr lang="fr-FR" sz="900" dirty="0"/>
          </a:p>
          <a:p>
            <a:r>
              <a:rPr lang="fr-FR" sz="900" i="1" dirty="0"/>
              <a:t>Exemples de résultats à la page suivante...   </a:t>
            </a:r>
          </a:p>
        </p:txBody>
      </p:sp>
      <p:pic>
        <p:nvPicPr>
          <p:cNvPr id="8" name="Image 7" descr="Capture d’écran 2019-05-13 à 12.43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4405" r="9792"/>
          <a:stretch/>
        </p:blipFill>
        <p:spPr>
          <a:xfrm>
            <a:off x="4498734" y="1415428"/>
            <a:ext cx="4056870" cy="1372442"/>
          </a:xfrm>
          <a:prstGeom prst="rect">
            <a:avLst/>
          </a:prstGeom>
          <a:ln w="6350" cmpd="sng">
            <a:solidFill>
              <a:schemeClr val="tx2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Exemples de recherche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9" name="Image 8" descr="Capture d’écran 2019-05-13 à 12.49.5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97" r="-22144" b="7162"/>
          <a:stretch/>
        </p:blipFill>
        <p:spPr>
          <a:xfrm>
            <a:off x="4261228" y="4157227"/>
            <a:ext cx="4055188" cy="646433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prstDash val="sysDot"/>
          </a:ln>
        </p:spPr>
      </p:pic>
      <p:pic>
        <p:nvPicPr>
          <p:cNvPr id="10" name="Image 9" descr="Capture d’écran 2019-05-13 à 13.20.2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82" t="4041" r="-13271" b="3868"/>
          <a:stretch/>
        </p:blipFill>
        <p:spPr>
          <a:xfrm>
            <a:off x="4693276" y="3203764"/>
            <a:ext cx="4055188" cy="95216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prstDash val="sysDot"/>
          </a:ln>
        </p:spPr>
      </p:pic>
      <p:sp>
        <p:nvSpPr>
          <p:cNvPr id="7" name="Rectangle 6"/>
          <p:cNvSpPr/>
          <p:nvPr/>
        </p:nvSpPr>
        <p:spPr>
          <a:xfrm>
            <a:off x="4788024" y="1923678"/>
            <a:ext cx="114725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courbée vers la droite 22"/>
          <p:cNvSpPr/>
          <p:nvPr/>
        </p:nvSpPr>
        <p:spPr>
          <a:xfrm>
            <a:off x="4945720" y="3291830"/>
            <a:ext cx="227682" cy="504056"/>
          </a:xfrm>
          <a:prstGeom prst="curvedRightArrow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3276228"/>
            <a:ext cx="83668" cy="7200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3455888" y="2283718"/>
            <a:ext cx="108000" cy="6545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"/>
              </a:lnSpc>
            </a:pPr>
            <a:r>
              <a:rPr lang="fr-FR" sz="700" b="1" dirty="0"/>
              <a:t>x</a:t>
            </a: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V="1">
            <a:off x="3707904" y="1977678"/>
            <a:ext cx="1584176" cy="338767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Flèche droite rayée 13"/>
          <p:cNvSpPr/>
          <p:nvPr/>
        </p:nvSpPr>
        <p:spPr>
          <a:xfrm>
            <a:off x="323528" y="1474150"/>
            <a:ext cx="288032" cy="305512"/>
          </a:xfrm>
          <a:prstGeom prst="stripedRightArrow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rayée 25"/>
          <p:cNvSpPr/>
          <p:nvPr/>
        </p:nvSpPr>
        <p:spPr>
          <a:xfrm>
            <a:off x="323528" y="3189001"/>
            <a:ext cx="288032" cy="305512"/>
          </a:xfrm>
          <a:prstGeom prst="stripedRightArrow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égende sans bordure 1 14">
            <a:extLst>
              <a:ext uri="{FF2B5EF4-FFF2-40B4-BE49-F238E27FC236}">
                <a16:creationId xmlns:a16="http://schemas.microsoft.com/office/drawing/2014/main" id="{CF81CC4C-76B0-93E3-E5F7-E1298FA22B17}"/>
              </a:ext>
            </a:extLst>
          </p:cNvPr>
          <p:cNvSpPr/>
          <p:nvPr/>
        </p:nvSpPr>
        <p:spPr>
          <a:xfrm>
            <a:off x="7684934" y="1560450"/>
            <a:ext cx="864000" cy="180000"/>
          </a:xfrm>
          <a:prstGeom prst="callout1">
            <a:avLst>
              <a:gd name="adj1" fmla="val 51085"/>
              <a:gd name="adj2" fmla="val -690"/>
              <a:gd name="adj3" fmla="val 245364"/>
              <a:gd name="adj4" fmla="val -46509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Saisir un nom</a:t>
            </a:r>
          </a:p>
        </p:txBody>
      </p:sp>
      <p:sp>
        <p:nvSpPr>
          <p:cNvPr id="27" name="Légende sans bordure 1 15">
            <a:extLst>
              <a:ext uri="{FF2B5EF4-FFF2-40B4-BE49-F238E27FC236}">
                <a16:creationId xmlns:a16="http://schemas.microsoft.com/office/drawing/2014/main" id="{EE1464DB-94C5-C7A0-CDA1-117E0CAE50BB}"/>
              </a:ext>
            </a:extLst>
          </p:cNvPr>
          <p:cNvSpPr/>
          <p:nvPr/>
        </p:nvSpPr>
        <p:spPr>
          <a:xfrm>
            <a:off x="6180810" y="2477559"/>
            <a:ext cx="1080120" cy="216024"/>
          </a:xfrm>
          <a:prstGeom prst="callout1">
            <a:avLst>
              <a:gd name="adj1" fmla="val 45206"/>
              <a:gd name="adj2" fmla="val -3630"/>
              <a:gd name="adj3" fmla="val -53170"/>
              <a:gd name="adj4" fmla="val -27377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Filtre de « Statut »</a:t>
            </a:r>
          </a:p>
        </p:txBody>
      </p:sp>
      <p:sp>
        <p:nvSpPr>
          <p:cNvPr id="28" name="Légende sans bordure 1 14">
            <a:extLst>
              <a:ext uri="{FF2B5EF4-FFF2-40B4-BE49-F238E27FC236}">
                <a16:creationId xmlns:a16="http://schemas.microsoft.com/office/drawing/2014/main" id="{E1BD1C85-5E48-BA19-145F-46F005C77212}"/>
              </a:ext>
            </a:extLst>
          </p:cNvPr>
          <p:cNvSpPr/>
          <p:nvPr/>
        </p:nvSpPr>
        <p:spPr>
          <a:xfrm>
            <a:off x="7776496" y="3890270"/>
            <a:ext cx="1260000" cy="343581"/>
          </a:xfrm>
          <a:prstGeom prst="callout1">
            <a:avLst>
              <a:gd name="adj1" fmla="val 51085"/>
              <a:gd name="adj2" fmla="val 1125"/>
              <a:gd name="adj3" fmla="val -9432"/>
              <a:gd name="adj4" fmla="val -21109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Sélectionner un service</a:t>
            </a:r>
          </a:p>
          <a:p>
            <a:pPr algn="ctr"/>
            <a:r>
              <a:rPr lang="fr-FR" sz="800" dirty="0"/>
              <a:t>ou</a:t>
            </a:r>
          </a:p>
        </p:txBody>
      </p:sp>
      <p:sp>
        <p:nvSpPr>
          <p:cNvPr id="29" name="Légende sans bordure 1 14">
            <a:extLst>
              <a:ext uri="{FF2B5EF4-FFF2-40B4-BE49-F238E27FC236}">
                <a16:creationId xmlns:a16="http://schemas.microsoft.com/office/drawing/2014/main" id="{9CE8FA56-A627-4615-C00E-EB930A3025B3}"/>
              </a:ext>
            </a:extLst>
          </p:cNvPr>
          <p:cNvSpPr/>
          <p:nvPr/>
        </p:nvSpPr>
        <p:spPr>
          <a:xfrm>
            <a:off x="7776496" y="4164837"/>
            <a:ext cx="1260000" cy="207113"/>
          </a:xfrm>
          <a:prstGeom prst="callout1">
            <a:avLst>
              <a:gd name="adj1" fmla="val 61667"/>
              <a:gd name="adj2" fmla="val -1294"/>
              <a:gd name="adj3" fmla="val 175119"/>
              <a:gd name="adj4" fmla="val -21109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une fonction </a:t>
            </a:r>
          </a:p>
        </p:txBody>
      </p:sp>
    </p:spTree>
    <p:extLst>
      <p:ext uri="{BB962C8B-B14F-4D97-AF65-F5344CB8AC3E}">
        <p14:creationId xmlns:p14="http://schemas.microsoft.com/office/powerpoint/2010/main" val="14957279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309164"/>
            <a:ext cx="9143999" cy="614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F2E6A7-9EC0-9387-420B-F3295F09D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65"/>
          <a:stretch/>
        </p:blipFill>
        <p:spPr>
          <a:xfrm>
            <a:off x="3491880" y="1260476"/>
            <a:ext cx="5014271" cy="3332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Résultats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20" name="Rectangle 19"/>
          <p:cNvSpPr/>
          <p:nvPr/>
        </p:nvSpPr>
        <p:spPr>
          <a:xfrm>
            <a:off x="7029287" y="1623364"/>
            <a:ext cx="1224136" cy="613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827585" y="1419622"/>
            <a:ext cx="2736303" cy="3527998"/>
          </a:xfrm>
          <a:prstGeom prst="rect">
            <a:avLst/>
          </a:prstGeom>
          <a:noFill/>
        </p:spPr>
        <p:txBody>
          <a:bodyPr vert="horz" lIns="80583" tIns="40290" rIns="80583" bIns="40290" rtlCol="0">
            <a:normAutofit/>
          </a:bodyPr>
          <a:lstStyle>
            <a:lvl1pPr marL="0" indent="0" algn="l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2910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582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873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11641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01455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17463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20372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23284" indent="0" algn="ctr" defTabSz="805821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b="1" dirty="0"/>
              <a:t>Exemple d’une structure</a:t>
            </a:r>
          </a:p>
          <a:p>
            <a:pPr fontAlgn="auto">
              <a:spcAft>
                <a:spcPts val="0"/>
              </a:spcAft>
            </a:pPr>
            <a:r>
              <a:rPr lang="fr-FR" sz="1000" dirty="0"/>
              <a:t> </a:t>
            </a:r>
            <a:endParaRPr lang="fr-FR" sz="1100" dirty="0"/>
          </a:p>
          <a:p>
            <a:pPr fontAlgn="auto">
              <a:spcAft>
                <a:spcPts val="0"/>
              </a:spcAft>
            </a:pPr>
            <a:r>
              <a:rPr lang="fr-FR" sz="1000" dirty="0"/>
              <a:t> </a:t>
            </a:r>
            <a:endParaRPr lang="fr-FR" sz="1100" dirty="0"/>
          </a:p>
          <a:p>
            <a:pPr fontAlgn="auto">
              <a:spcAft>
                <a:spcPts val="0"/>
              </a:spcAft>
            </a:pPr>
            <a:endParaRPr lang="fr-FR" sz="1050" dirty="0"/>
          </a:p>
          <a:p>
            <a:pPr fontAlgn="auto">
              <a:spcAft>
                <a:spcPts val="0"/>
              </a:spcAft>
            </a:pPr>
            <a:endParaRPr lang="fr-FR" sz="1050" dirty="0"/>
          </a:p>
          <a:p>
            <a:pPr fontAlgn="auto">
              <a:spcAft>
                <a:spcPts val="0"/>
              </a:spcAft>
            </a:pPr>
            <a:r>
              <a:rPr lang="fr-FR" sz="1050" dirty="0"/>
              <a:t>Les noms des </a:t>
            </a:r>
            <a:r>
              <a:rPr lang="fr-FR" sz="1050" b="1" dirty="0"/>
              <a:t>responsables</a:t>
            </a:r>
            <a:r>
              <a:rPr lang="fr-FR" sz="1050" dirty="0"/>
              <a:t> de la structure et l’url du site web dédié. </a:t>
            </a:r>
          </a:p>
          <a:p>
            <a:pPr fontAlgn="auto">
              <a:spcAft>
                <a:spcPts val="0"/>
              </a:spcAft>
            </a:pPr>
            <a:br>
              <a:rPr lang="fr-FR" sz="1050" dirty="0"/>
            </a:br>
            <a:endParaRPr lang="fr-FR" sz="1050" dirty="0"/>
          </a:p>
          <a:p>
            <a:pPr fontAlgn="auto">
              <a:spcAft>
                <a:spcPts val="0"/>
              </a:spcAft>
            </a:pPr>
            <a:endParaRPr lang="fr-FR" sz="1050" dirty="0"/>
          </a:p>
          <a:p>
            <a:pPr fontAlgn="auto">
              <a:spcAft>
                <a:spcPts val="0"/>
              </a:spcAft>
            </a:pPr>
            <a:r>
              <a:rPr lang="fr-FR" sz="1050" dirty="0"/>
              <a:t>L’affichage de la </a:t>
            </a:r>
            <a:r>
              <a:rPr lang="fr-FR" sz="1050" b="1" dirty="0"/>
              <a:t>liste des membres </a:t>
            </a:r>
            <a:br>
              <a:rPr lang="fr-FR" sz="1050" dirty="0"/>
            </a:br>
            <a:r>
              <a:rPr lang="fr-FR" sz="1050" dirty="0"/>
              <a:t>de la structure et leurs coordonnées. </a:t>
            </a:r>
          </a:p>
          <a:p>
            <a:pPr fontAlgn="auto">
              <a:spcAft>
                <a:spcPts val="0"/>
              </a:spcAft>
            </a:pPr>
            <a:r>
              <a:rPr lang="fr-FR" sz="1050" dirty="0"/>
              <a:t>  </a:t>
            </a:r>
          </a:p>
          <a:p>
            <a:pPr fontAlgn="auto">
              <a:spcAft>
                <a:spcPts val="0"/>
              </a:spcAft>
            </a:pPr>
            <a:r>
              <a:rPr lang="fr-FR" sz="1050" dirty="0"/>
              <a:t>Le lien vers la « </a:t>
            </a:r>
            <a:r>
              <a:rPr lang="fr-FR" sz="1050" b="1" dirty="0"/>
              <a:t>Fiche détaillée</a:t>
            </a:r>
            <a:r>
              <a:rPr lang="fr-FR" sz="1050" dirty="0"/>
              <a:t> » </a:t>
            </a:r>
            <a:br>
              <a:rPr lang="fr-FR" sz="1050" dirty="0"/>
            </a:br>
            <a:r>
              <a:rPr lang="fr-FR" sz="1050" dirty="0"/>
              <a:t>de chaque membre de l’université. </a:t>
            </a:r>
          </a:p>
          <a:p>
            <a:pPr fontAlgn="auto">
              <a:spcAft>
                <a:spcPts val="0"/>
              </a:spcAft>
            </a:pPr>
            <a:endParaRPr lang="fr-FR" sz="1100" dirty="0"/>
          </a:p>
        </p:txBody>
      </p:sp>
      <p:sp>
        <p:nvSpPr>
          <p:cNvPr id="15" name="Ellipse 14"/>
          <p:cNvSpPr/>
          <p:nvPr/>
        </p:nvSpPr>
        <p:spPr>
          <a:xfrm>
            <a:off x="6745888" y="2787774"/>
            <a:ext cx="1930112" cy="358811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>
            <a:off x="3158129" y="2282489"/>
            <a:ext cx="117727" cy="505285"/>
          </a:xfrm>
          <a:prstGeom prst="leftBrac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rayée 12"/>
          <p:cNvSpPr/>
          <p:nvPr/>
        </p:nvSpPr>
        <p:spPr>
          <a:xfrm>
            <a:off x="323528" y="1419622"/>
            <a:ext cx="288032" cy="305512"/>
          </a:xfrm>
          <a:prstGeom prst="stripedRightArrow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Légende sans bordure 1 14">
            <a:extLst>
              <a:ext uri="{FF2B5EF4-FFF2-40B4-BE49-F238E27FC236}">
                <a16:creationId xmlns:a16="http://schemas.microsoft.com/office/drawing/2014/main" id="{9F48B8B9-99E7-BB61-C714-46DEA91B4151}"/>
              </a:ext>
            </a:extLst>
          </p:cNvPr>
          <p:cNvSpPr/>
          <p:nvPr/>
        </p:nvSpPr>
        <p:spPr>
          <a:xfrm>
            <a:off x="7325298" y="2045955"/>
            <a:ext cx="1512000" cy="468000"/>
          </a:xfrm>
          <a:prstGeom prst="callout1">
            <a:avLst>
              <a:gd name="adj1" fmla="val 98346"/>
              <a:gd name="adj2" fmla="val 50981"/>
              <a:gd name="adj3" fmla="val 146230"/>
              <a:gd name="adj4" fmla="val 44571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d’affichage :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Liste », « Trombinoscope » </a:t>
            </a:r>
            <a:b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« Organigramme »</a:t>
            </a:r>
            <a:endParaRPr lang="fr-FR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ccolade ouvrante 22">
            <a:extLst>
              <a:ext uri="{FF2B5EF4-FFF2-40B4-BE49-F238E27FC236}">
                <a16:creationId xmlns:a16="http://schemas.microsoft.com/office/drawing/2014/main" id="{F60BB1AD-408A-C66D-1434-85C50D82B468}"/>
              </a:ext>
            </a:extLst>
          </p:cNvPr>
          <p:cNvSpPr/>
          <p:nvPr/>
        </p:nvSpPr>
        <p:spPr>
          <a:xfrm>
            <a:off x="3158129" y="3146585"/>
            <a:ext cx="117727" cy="1513397"/>
          </a:xfrm>
          <a:prstGeom prst="leftBrac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EC848E5-5577-92A3-2945-E688D88ADFED}"/>
              </a:ext>
            </a:extLst>
          </p:cNvPr>
          <p:cNvSpPr/>
          <p:nvPr/>
        </p:nvSpPr>
        <p:spPr>
          <a:xfrm>
            <a:off x="4067944" y="3615886"/>
            <a:ext cx="828000" cy="180000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FF8F21-D71C-A982-E773-4FE6F85E1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144161"/>
            <a:ext cx="4896544" cy="14438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9D2CF3-BFAD-AB0E-BEA2-1544A7DEA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59" y="3914878"/>
            <a:ext cx="468000" cy="52433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55593A6-127A-96F6-3DB0-46F398063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459" y="3234727"/>
            <a:ext cx="468000" cy="5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60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273148"/>
            <a:ext cx="9143999" cy="938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PROJETS\AIDE\Annuaire\IMG\fich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2"/>
          <a:stretch/>
        </p:blipFill>
        <p:spPr bwMode="auto">
          <a:xfrm>
            <a:off x="2232288" y="2211710"/>
            <a:ext cx="4932000" cy="18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Fiche détaillée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7560840" cy="1296144"/>
          </a:xfrm>
        </p:spPr>
        <p:txBody>
          <a:bodyPr>
            <a:normAutofit/>
          </a:bodyPr>
          <a:lstStyle/>
          <a:p>
            <a:r>
              <a:rPr lang="fr-FR" b="1" dirty="0"/>
              <a:t>Exemple de la fiche détaillée  </a:t>
            </a:r>
          </a:p>
          <a:p>
            <a:r>
              <a:rPr lang="fr-FR" sz="400" dirty="0"/>
              <a:t> </a:t>
            </a:r>
          </a:p>
          <a:p>
            <a:pPr algn="just"/>
            <a:r>
              <a:rPr lang="fr-FR" sz="1050" dirty="0"/>
              <a:t>Le résultat final d’une recherche sur un membre de Paris 1 est une fiche détaillée. Nous avons prévu aussi une </a:t>
            </a:r>
            <a:r>
              <a:rPr lang="fr-FR" sz="1050" b="1" dirty="0"/>
              <a:t>url directe </a:t>
            </a:r>
            <a:r>
              <a:rPr lang="fr-FR" sz="1050" dirty="0"/>
              <a:t>pour accéder à chaque fiche d’annuaire. D’autres </a:t>
            </a:r>
            <a:r>
              <a:rPr lang="fr-FR" sz="1050" dirty="0">
                <a:solidFill>
                  <a:schemeClr val="tx1"/>
                </a:solidFill>
              </a:rPr>
              <a:t>possibilités d’interactions vous sont offertes en bas des fiches.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7" name="Rectangle à coins arrondis 8"/>
          <p:cNvSpPr/>
          <p:nvPr/>
        </p:nvSpPr>
        <p:spPr>
          <a:xfrm>
            <a:off x="5868144" y="4227982"/>
            <a:ext cx="1908000" cy="432000"/>
          </a:xfrm>
          <a:prstGeom prst="wedgeRoundRectCallout">
            <a:avLst>
              <a:gd name="adj1" fmla="val -41103"/>
              <a:gd name="adj2" fmla="val -8828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direct à vos </a:t>
            </a:r>
            <a:b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b="1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personnelles</a:t>
            </a:r>
            <a: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(Mon compte)</a:t>
            </a:r>
            <a:endParaRPr lang="fr-FR" sz="80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8"/>
          <p:cNvSpPr/>
          <p:nvPr/>
        </p:nvSpPr>
        <p:spPr>
          <a:xfrm>
            <a:off x="1835696" y="4227982"/>
            <a:ext cx="1908000" cy="432000"/>
          </a:xfrm>
          <a:prstGeom prst="wedgeRoundRectCallout">
            <a:avLst>
              <a:gd name="adj1" fmla="val 35833"/>
              <a:gd name="adj2" fmla="val -83472"/>
              <a:gd name="adj3" fmla="val 16667"/>
            </a:avLst>
          </a:prstGeom>
          <a:solidFill>
            <a:schemeClr val="bg2"/>
          </a:solidFill>
          <a:ln w="12700" cmpd="sng">
            <a:solidFill>
              <a:schemeClr val="tx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800" b="1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 direct </a:t>
            </a:r>
            <a: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une fiche détaillée </a:t>
            </a:r>
          </a:p>
          <a:p>
            <a:pPr algn="ctr"/>
            <a: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consulter / à communiquer.   </a:t>
            </a:r>
            <a:endParaRPr lang="fr-FR" sz="80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51920" y="4227982"/>
            <a:ext cx="1908000" cy="432000"/>
          </a:xfrm>
          <a:prstGeom prst="wedgeRoundRectCallout">
            <a:avLst>
              <a:gd name="adj1" fmla="val -6258"/>
              <a:gd name="adj2" fmla="val -85257"/>
              <a:gd name="adj3" fmla="val 16667"/>
            </a:avLst>
          </a:prstGeom>
          <a:solidFill>
            <a:schemeClr val="bg2"/>
          </a:solidFill>
          <a:ln w="12700" cmpd="sng">
            <a:solidFill>
              <a:schemeClr val="tx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800" b="1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courriel</a:t>
            </a:r>
            <a:r>
              <a:rPr lang="fr-FR" sz="800" dirty="0">
                <a:solidFill>
                  <a:srgbClr val="393C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personne à ajouter directement à votre carnet d’adresse. </a:t>
            </a:r>
            <a:endParaRPr lang="fr-FR" sz="800" b="1" dirty="0">
              <a:solidFill>
                <a:srgbClr val="393C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èche droite rayée 10"/>
          <p:cNvSpPr/>
          <p:nvPr/>
        </p:nvSpPr>
        <p:spPr>
          <a:xfrm>
            <a:off x="323528" y="1419622"/>
            <a:ext cx="288032" cy="305512"/>
          </a:xfrm>
          <a:prstGeom prst="stripedRightArrow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égende sans bordure 1 14">
            <a:extLst>
              <a:ext uri="{FF2B5EF4-FFF2-40B4-BE49-F238E27FC236}">
                <a16:creationId xmlns:a16="http://schemas.microsoft.com/office/drawing/2014/main" id="{6FBB05FC-ADD6-697D-A88B-C8C6599A2C29}"/>
              </a:ext>
            </a:extLst>
          </p:cNvPr>
          <p:cNvSpPr/>
          <p:nvPr/>
        </p:nvSpPr>
        <p:spPr>
          <a:xfrm>
            <a:off x="7257568" y="2494392"/>
            <a:ext cx="1058848" cy="360000"/>
          </a:xfrm>
          <a:prstGeom prst="callout1">
            <a:avLst>
              <a:gd name="adj1" fmla="val 51085"/>
              <a:gd name="adj2" fmla="val -690"/>
              <a:gd name="adj3" fmla="val 103440"/>
              <a:gd name="adj4" fmla="val -94012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/>
              <a:t>Organigramme individuel</a:t>
            </a:r>
          </a:p>
        </p:txBody>
      </p:sp>
    </p:spTree>
    <p:extLst>
      <p:ext uri="{BB962C8B-B14F-4D97-AF65-F5344CB8AC3E}">
        <p14:creationId xmlns:p14="http://schemas.microsoft.com/office/powerpoint/2010/main" val="302507942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960679"/>
            <a:ext cx="9143999" cy="7585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" y="1273148"/>
            <a:ext cx="9143999" cy="7585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Sous-titre 2"/>
          <p:cNvSpPr>
            <a:spLocks noGrp="1"/>
          </p:cNvSpPr>
          <p:nvPr>
            <p:ph type="subTitle" idx="1"/>
          </p:nvPr>
        </p:nvSpPr>
        <p:spPr>
          <a:xfrm>
            <a:off x="827584" y="1419622"/>
            <a:ext cx="8064896" cy="3527998"/>
          </a:xfrm>
        </p:spPr>
        <p:txBody>
          <a:bodyPr>
            <a:noAutofit/>
          </a:bodyPr>
          <a:lstStyle/>
          <a:p>
            <a:r>
              <a:rPr lang="fr-FR" sz="1000" b="1" dirty="0"/>
              <a:t>Je recherche le ou la gestionnaire de scolarité à </a:t>
            </a:r>
            <a:r>
              <a:rPr lang="fr-FR" sz="1000" b="1" dirty="0" err="1"/>
              <a:t>l’ufr</a:t>
            </a:r>
            <a:r>
              <a:rPr lang="fr-FR" sz="1000" b="1" dirty="0"/>
              <a:t> 0x , alors que je ne me souviens pas de son nom. </a:t>
            </a:r>
            <a:endParaRPr lang="fr-FR" sz="900" b="1" dirty="0"/>
          </a:p>
          <a:p>
            <a:r>
              <a:rPr lang="fr-FR" sz="900" dirty="0"/>
              <a:t>Je saisie « </a:t>
            </a:r>
            <a:r>
              <a:rPr lang="fr-FR" sz="900" dirty="0">
                <a:solidFill>
                  <a:schemeClr val="accent2"/>
                </a:solidFill>
              </a:rPr>
              <a:t>Gestionnaire de scolarité</a:t>
            </a:r>
            <a:r>
              <a:rPr lang="fr-FR" sz="900" dirty="0"/>
              <a:t> », puis je recherche à nouveau « </a:t>
            </a:r>
            <a:r>
              <a:rPr lang="fr-FR" sz="900" dirty="0" err="1">
                <a:solidFill>
                  <a:schemeClr val="accent2"/>
                </a:solidFill>
              </a:rPr>
              <a:t>Ufr</a:t>
            </a:r>
            <a:r>
              <a:rPr lang="fr-FR" sz="900" dirty="0">
                <a:solidFill>
                  <a:schemeClr val="accent2"/>
                </a:solidFill>
              </a:rPr>
              <a:t> 0x</a:t>
            </a:r>
            <a:r>
              <a:rPr lang="fr-FR" sz="900" dirty="0"/>
              <a:t> ». Je vois le résultat croisé de ces deux critères. </a:t>
            </a:r>
          </a:p>
          <a:p>
            <a:br>
              <a:rPr lang="fr-FR" sz="900" dirty="0"/>
            </a:br>
            <a:br>
              <a:rPr lang="fr-FR" sz="900" dirty="0"/>
            </a:br>
            <a:endParaRPr lang="fr-FR" sz="900" dirty="0"/>
          </a:p>
          <a:p>
            <a:r>
              <a:rPr lang="fr-FR" sz="1000" b="1" dirty="0">
                <a:solidFill>
                  <a:schemeClr val="tx1"/>
                </a:solidFill>
              </a:rPr>
              <a:t>Je cherche le ou la responsable d’une laboratoire à contacter. </a:t>
            </a:r>
            <a:endParaRPr lang="fr-FR" sz="900" b="1" dirty="0">
              <a:solidFill>
                <a:schemeClr val="tx1"/>
              </a:solidFill>
            </a:endParaRPr>
          </a:p>
          <a:p>
            <a:r>
              <a:rPr lang="fr-FR" sz="900" dirty="0"/>
              <a:t>Je saisie « </a:t>
            </a:r>
            <a:r>
              <a:rPr lang="fr-FR" sz="900" dirty="0">
                <a:solidFill>
                  <a:schemeClr val="accent2"/>
                </a:solidFill>
              </a:rPr>
              <a:t>Laboratoire</a:t>
            </a:r>
            <a:r>
              <a:rPr lang="fr-FR" sz="900" dirty="0"/>
              <a:t> » ou une partie de son nom et je la sélectionne dans la liste proposée. </a:t>
            </a:r>
            <a:br>
              <a:rPr lang="fr-FR" sz="900" dirty="0"/>
            </a:br>
            <a:r>
              <a:rPr lang="fr-FR" sz="900" dirty="0"/>
              <a:t>Le nom de responsable est affiché en haut de la page de résultats de la structure. </a:t>
            </a:r>
          </a:p>
          <a:p>
            <a:r>
              <a:rPr lang="fr-FR" sz="900" dirty="0"/>
              <a:t>  </a:t>
            </a:r>
          </a:p>
          <a:p>
            <a:r>
              <a:rPr lang="fr-FR" sz="900" dirty="0"/>
              <a:t> </a:t>
            </a:r>
          </a:p>
          <a:p>
            <a:endParaRPr lang="fr-FR" sz="900" dirty="0"/>
          </a:p>
          <a:p>
            <a:r>
              <a:rPr lang="fr-FR" sz="1000" b="1" dirty="0"/>
              <a:t>Je recherche la liste des étudiants de mon master.</a:t>
            </a:r>
            <a:endParaRPr lang="fr-FR" sz="900" b="1" dirty="0"/>
          </a:p>
          <a:p>
            <a:r>
              <a:rPr lang="fr-FR" sz="900" dirty="0"/>
              <a:t>J’active le filtre « </a:t>
            </a:r>
            <a:r>
              <a:rPr lang="fr-FR" sz="900" dirty="0">
                <a:solidFill>
                  <a:schemeClr val="accent2"/>
                </a:solidFill>
              </a:rPr>
              <a:t>Etudiant</a:t>
            </a:r>
            <a:r>
              <a:rPr lang="fr-FR" sz="900" dirty="0"/>
              <a:t> », puis je saisie le nom du « </a:t>
            </a:r>
            <a:r>
              <a:rPr lang="fr-FR" sz="900" dirty="0">
                <a:solidFill>
                  <a:schemeClr val="accent2"/>
                </a:solidFill>
              </a:rPr>
              <a:t>Master</a:t>
            </a:r>
            <a:r>
              <a:rPr lang="fr-FR" sz="900" dirty="0"/>
              <a:t> » sur le champs de recherche.</a:t>
            </a:r>
          </a:p>
          <a:p>
            <a:endParaRPr lang="fr-FR" sz="900" dirty="0"/>
          </a:p>
          <a:p>
            <a:br>
              <a:rPr lang="fr-FR" sz="900" dirty="0"/>
            </a:br>
            <a:endParaRPr lang="fr-FR" sz="900" dirty="0"/>
          </a:p>
          <a:p>
            <a:r>
              <a:rPr lang="fr-FR" sz="1000" b="1" dirty="0"/>
              <a:t>Je cherche </a:t>
            </a:r>
            <a:r>
              <a:rPr lang="fr-FR" sz="1000" b="1" dirty="0" err="1"/>
              <a:t>un.e</a:t>
            </a:r>
            <a:r>
              <a:rPr lang="fr-FR" sz="1000" b="1" dirty="0"/>
              <a:t> </a:t>
            </a:r>
            <a:r>
              <a:rPr lang="fr-FR" sz="1000" b="1" dirty="0" err="1"/>
              <a:t>étudiant.e</a:t>
            </a:r>
            <a:r>
              <a:rPr lang="fr-FR" sz="1000" b="1" dirty="0"/>
              <a:t> de </a:t>
            </a:r>
            <a:r>
              <a:rPr lang="fr-FR" sz="1000" b="1" dirty="0" err="1"/>
              <a:t>l’ufr</a:t>
            </a:r>
            <a:r>
              <a:rPr lang="fr-FR" sz="1000" b="1" dirty="0"/>
              <a:t> 0x nommé « Durant ». </a:t>
            </a:r>
            <a:endParaRPr lang="fr-FR" sz="900" b="1" dirty="0"/>
          </a:p>
          <a:p>
            <a:r>
              <a:rPr lang="fr-FR" sz="900" dirty="0"/>
              <a:t>Je saisie  « </a:t>
            </a:r>
            <a:r>
              <a:rPr lang="fr-FR" sz="900" dirty="0" err="1">
                <a:solidFill>
                  <a:schemeClr val="accent2"/>
                </a:solidFill>
              </a:rPr>
              <a:t>Ufr</a:t>
            </a:r>
            <a:r>
              <a:rPr lang="fr-FR" sz="900" dirty="0">
                <a:solidFill>
                  <a:schemeClr val="accent2"/>
                </a:solidFill>
              </a:rPr>
              <a:t> 0x</a:t>
            </a:r>
            <a:r>
              <a:rPr lang="fr-FR" sz="900" dirty="0"/>
              <a:t> », j’active le filtre « </a:t>
            </a:r>
            <a:r>
              <a:rPr lang="fr-FR" sz="900" dirty="0">
                <a:solidFill>
                  <a:schemeClr val="accent2"/>
                </a:solidFill>
              </a:rPr>
              <a:t>Etudiant</a:t>
            </a:r>
            <a:r>
              <a:rPr lang="fr-FR" sz="900" dirty="0"/>
              <a:t> », puis je saisie « </a:t>
            </a:r>
            <a:r>
              <a:rPr lang="fr-FR" sz="900" dirty="0">
                <a:solidFill>
                  <a:schemeClr val="accent2"/>
                </a:solidFill>
              </a:rPr>
              <a:t>Durand</a:t>
            </a:r>
            <a:r>
              <a:rPr lang="fr-FR" sz="900" dirty="0"/>
              <a:t> » sur le champs de recherche.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Exemples de recherches multicritères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629904288"/>
              </p:ext>
            </p:extLst>
          </p:nvPr>
        </p:nvGraphicFramePr>
        <p:xfrm>
          <a:off x="6228184" y="1779662"/>
          <a:ext cx="280831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lèche droite rayée 7"/>
          <p:cNvSpPr/>
          <p:nvPr/>
        </p:nvSpPr>
        <p:spPr>
          <a:xfrm>
            <a:off x="323528" y="1419622"/>
            <a:ext cx="288032" cy="305512"/>
          </a:xfrm>
          <a:prstGeom prst="stripedRightArrow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rayée 8"/>
          <p:cNvSpPr/>
          <p:nvPr/>
        </p:nvSpPr>
        <p:spPr>
          <a:xfrm>
            <a:off x="323528" y="3187188"/>
            <a:ext cx="288032" cy="305512"/>
          </a:xfrm>
          <a:prstGeom prst="stripedRightArrow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rayée 9"/>
          <p:cNvSpPr/>
          <p:nvPr/>
        </p:nvSpPr>
        <p:spPr>
          <a:xfrm>
            <a:off x="323528" y="2211710"/>
            <a:ext cx="288032" cy="305512"/>
          </a:xfrm>
          <a:prstGeom prst="stripedRightArrow">
            <a:avLst/>
          </a:prstGeom>
          <a:solidFill>
            <a:schemeClr val="bg1"/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rayée 10"/>
          <p:cNvSpPr/>
          <p:nvPr/>
        </p:nvSpPr>
        <p:spPr>
          <a:xfrm>
            <a:off x="323528" y="3994430"/>
            <a:ext cx="288032" cy="305512"/>
          </a:xfrm>
          <a:prstGeom prst="stripedRightArrow">
            <a:avLst/>
          </a:prstGeom>
          <a:solidFill>
            <a:schemeClr val="bg1"/>
          </a:solidFill>
          <a:ln w="6350">
            <a:solidFill>
              <a:srgbClr val="9F6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296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273148"/>
            <a:ext cx="9143999" cy="1586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able&#10;&#10;Description générée automatiquement">
            <a:extLst>
              <a:ext uri="{FF2B5EF4-FFF2-40B4-BE49-F238E27FC236}">
                <a16:creationId xmlns:a16="http://schemas.microsoft.com/office/drawing/2014/main" id="{C813EEAE-3ABF-10A5-1085-BA3D7926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91" y="1384580"/>
            <a:ext cx="5671233" cy="3533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Organigramme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15" name="Légende sans bordure 1 14"/>
          <p:cNvSpPr/>
          <p:nvPr/>
        </p:nvSpPr>
        <p:spPr>
          <a:xfrm>
            <a:off x="7726092" y="1047424"/>
            <a:ext cx="1209640" cy="451448"/>
          </a:xfrm>
          <a:prstGeom prst="callout1">
            <a:avLst>
              <a:gd name="adj1" fmla="val 51085"/>
              <a:gd name="adj2" fmla="val -690"/>
              <a:gd name="adj3" fmla="val 126453"/>
              <a:gd name="adj4" fmla="val -52177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/>
              <a:t>Organigramme</a:t>
            </a:r>
            <a:br>
              <a:rPr lang="fr-FR" sz="1000" dirty="0"/>
            </a:br>
            <a:r>
              <a:rPr lang="fr-FR" sz="1000" dirty="0"/>
              <a:t> de l’Université</a:t>
            </a:r>
          </a:p>
        </p:txBody>
      </p:sp>
      <p:sp>
        <p:nvSpPr>
          <p:cNvPr id="16" name="Légende sans bordure 1 15"/>
          <p:cNvSpPr/>
          <p:nvPr/>
        </p:nvSpPr>
        <p:spPr>
          <a:xfrm>
            <a:off x="611560" y="2787774"/>
            <a:ext cx="1080120" cy="982324"/>
          </a:xfrm>
          <a:prstGeom prst="callout1">
            <a:avLst>
              <a:gd name="adj1" fmla="val 98117"/>
              <a:gd name="adj2" fmla="val 50692"/>
              <a:gd name="adj3" fmla="val 134345"/>
              <a:gd name="adj4" fmla="val 121223"/>
            </a:avLst>
          </a:prstGeom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Cliquer et visualiser les organigrammes des structures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57CB83-EB6B-9EB2-48D5-8F4B74FDE83A}"/>
              </a:ext>
            </a:extLst>
          </p:cNvPr>
          <p:cNvSpPr txBox="1"/>
          <p:nvPr/>
        </p:nvSpPr>
        <p:spPr>
          <a:xfrm>
            <a:off x="7785945" y="2337833"/>
            <a:ext cx="1211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chemeClr val="accent1"/>
                </a:solidFill>
              </a:rPr>
              <a:t>Pour fermer l’organigramme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D87B883-FD70-499A-36C8-33CC76D8AF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03535" y="2153444"/>
            <a:ext cx="471606" cy="225724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752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Aide &amp; ressources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/>
              <a:t> </a:t>
            </a:r>
            <a:r>
              <a:rPr lang="fr-BE" i="1"/>
              <a:t> </a:t>
            </a:r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24878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iche-usage-ENS-Modele2014">
  <a:themeElements>
    <a:clrScheme name="Fiche-EPI-2">
      <a:dk1>
        <a:srgbClr val="3F3F3F"/>
      </a:dk1>
      <a:lt1>
        <a:srgbClr val="FFFFFF"/>
      </a:lt1>
      <a:dk2>
        <a:srgbClr val="595959"/>
      </a:dk2>
      <a:lt2>
        <a:srgbClr val="E6E8EA"/>
      </a:lt2>
      <a:accent1>
        <a:srgbClr val="727780"/>
      </a:accent1>
      <a:accent2>
        <a:srgbClr val="CF4A02"/>
      </a:accent2>
      <a:accent3>
        <a:srgbClr val="D5DCEA"/>
      </a:accent3>
      <a:accent4>
        <a:srgbClr val="7C984A"/>
      </a:accent4>
      <a:accent5>
        <a:srgbClr val="9F6C07"/>
      </a:accent5>
      <a:accent6>
        <a:srgbClr val="00326E"/>
      </a:accent6>
      <a:hlink>
        <a:srgbClr val="20558A"/>
      </a:hlink>
      <a:folHlink>
        <a:srgbClr val="20558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9792</TotalTime>
  <Words>597</Words>
  <Application>Microsoft Office PowerPoint</Application>
  <PresentationFormat>Affichage à l'écran (16:9)</PresentationFormat>
  <Paragraphs>107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Century Gothic</vt:lpstr>
      <vt:lpstr>Times New Roman</vt:lpstr>
      <vt:lpstr>Calibri</vt:lpstr>
      <vt:lpstr>Arial</vt:lpstr>
      <vt:lpstr>fiche-usage-ENS-Modele2014</vt:lpstr>
      <vt:lpstr>Rechercher dans l’annuaire</vt:lpstr>
      <vt:lpstr>Critères de recherche</vt:lpstr>
      <vt:lpstr>Exemples de recherche   </vt:lpstr>
      <vt:lpstr>Résultats  </vt:lpstr>
      <vt:lpstr>Fiche détaillée   </vt:lpstr>
      <vt:lpstr>Exemples de recherches multicritères</vt:lpstr>
      <vt:lpstr>Organigramme </vt:lpstr>
      <vt:lpstr>Aide &amp; ressources</vt:lpstr>
    </vt:vector>
  </TitlesOfParts>
  <Company>Université Paris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: Annuaire</dc:title>
  <dc:subject>Fiche aide</dc:subject>
  <dc:creator>Up1-DSIUN</dc:creator>
  <cp:keywords>aide;ent;annuaire</cp:keywords>
  <cp:lastModifiedBy>Frederic Tregret</cp:lastModifiedBy>
  <cp:revision>1259</cp:revision>
  <cp:lastPrinted>2016-04-27T10:30:49Z</cp:lastPrinted>
  <dcterms:created xsi:type="dcterms:W3CDTF">2009-02-16T10:25:47Z</dcterms:created>
  <dcterms:modified xsi:type="dcterms:W3CDTF">2023-11-23T09:16:11Z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t">
    <vt:lpwstr>TICe </vt:lpwstr>
  </property>
  <property fmtid="{D5CDD505-2E9C-101B-9397-08002B2CF9AE}" pid="3" name="MSIP_Label_d5c20be7-c3a5-46e3-9158-fa8a02ce2395_Enabled">
    <vt:lpwstr>true</vt:lpwstr>
  </property>
  <property fmtid="{D5CDD505-2E9C-101B-9397-08002B2CF9AE}" pid="4" name="MSIP_Label_d5c20be7-c3a5-46e3-9158-fa8a02ce2395_SetDate">
    <vt:lpwstr>2023-11-23T09:15:59Z</vt:lpwstr>
  </property>
  <property fmtid="{D5CDD505-2E9C-101B-9397-08002B2CF9AE}" pid="5" name="MSIP_Label_d5c20be7-c3a5-46e3-9158-fa8a02ce2395_Method">
    <vt:lpwstr>Standard</vt:lpwstr>
  </property>
  <property fmtid="{D5CDD505-2E9C-101B-9397-08002B2CF9AE}" pid="6" name="MSIP_Label_d5c20be7-c3a5-46e3-9158-fa8a02ce2395_Name">
    <vt:lpwstr>defa4170-0d19-0005-0004-bc88714345d2</vt:lpwstr>
  </property>
  <property fmtid="{D5CDD505-2E9C-101B-9397-08002B2CF9AE}" pid="7" name="MSIP_Label_d5c20be7-c3a5-46e3-9158-fa8a02ce2395_SiteId">
    <vt:lpwstr>8c6f9078-037e-4261-a583-52a944e55f7f</vt:lpwstr>
  </property>
  <property fmtid="{D5CDD505-2E9C-101B-9397-08002B2CF9AE}" pid="8" name="MSIP_Label_d5c20be7-c3a5-46e3-9158-fa8a02ce2395_ActionId">
    <vt:lpwstr>340dd9a3-579a-4b80-bc80-e2a399ef5b0e</vt:lpwstr>
  </property>
  <property fmtid="{D5CDD505-2E9C-101B-9397-08002B2CF9AE}" pid="9" name="MSIP_Label_d5c20be7-c3a5-46e3-9158-fa8a02ce2395_ContentBits">
    <vt:lpwstr>0</vt:lpwstr>
  </property>
</Properties>
</file>