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50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D77B8-10AE-4C0F-8428-A61599F1A979}" v="1" dt="2023-11-23T08:23:38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03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c Tregret" userId="8d14f05e-03e5-400f-9f01-f5f99516584d" providerId="ADAL" clId="{1C4D77B8-10AE-4C0F-8428-A61599F1A979}"/>
    <pc:docChg chg="modSld">
      <pc:chgData name="Frederic Tregret" userId="8d14f05e-03e5-400f-9f01-f5f99516584d" providerId="ADAL" clId="{1C4D77B8-10AE-4C0F-8428-A61599F1A979}" dt="2023-11-23T08:23:15.880" v="12" actId="1076"/>
      <pc:docMkLst>
        <pc:docMk/>
      </pc:docMkLst>
      <pc:sldChg chg="modSp mod">
        <pc:chgData name="Frederic Tregret" userId="8d14f05e-03e5-400f-9f01-f5f99516584d" providerId="ADAL" clId="{1C4D77B8-10AE-4C0F-8428-A61599F1A979}" dt="2023-11-23T08:23:15.880" v="12" actId="1076"/>
        <pc:sldMkLst>
          <pc:docMk/>
          <pc:sldMk cId="0" sldId="256"/>
        </pc:sldMkLst>
        <pc:spChg chg="mod">
          <ac:chgData name="Frederic Tregret" userId="8d14f05e-03e5-400f-9f01-f5f99516584d" providerId="ADAL" clId="{1C4D77B8-10AE-4C0F-8428-A61599F1A979}" dt="2023-11-23T08:23:15.880" v="12" actId="1076"/>
          <ac:spMkLst>
            <pc:docMk/>
            <pc:sldMk cId="0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ssistance-dsiun@univ-paris1.fr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55" y="264104"/>
            <a:ext cx="640329" cy="64282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2944" y="2815455"/>
            <a:ext cx="1362880" cy="75743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0217" y="4163385"/>
            <a:ext cx="246664" cy="2117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6621" y="498310"/>
            <a:ext cx="1200928" cy="24915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800" b="1">
                <a:solidFill>
                  <a:srgbClr val="00326E"/>
                </a:solidFill>
                <a:latin typeface="Arial"/>
              </a:rPr>
              <a:t>eSignature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99283" y="1560957"/>
            <a:ext cx="5521867" cy="42605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en-US" sz="3200" dirty="0" err="1">
                <a:solidFill>
                  <a:srgbClr val="595959"/>
                </a:solidFill>
                <a:latin typeface="Century Gothic"/>
              </a:rPr>
              <a:t>Créer</a:t>
            </a:r>
            <a:r>
              <a:rPr lang="en-US" sz="3200" dirty="0">
                <a:solidFill>
                  <a:srgbClr val="595959"/>
                </a:solidFill>
                <a:latin typeface="Century Gothic"/>
              </a:rPr>
              <a:t> un circuit de signature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832178" y="2800505"/>
            <a:ext cx="5630910" cy="88201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121000"/>
              </a:lnSpc>
              <a:spcAft>
                <a:spcPts val="1190"/>
              </a:spcAft>
            </a:pPr>
            <a:r>
              <a:rPr lang="fr" sz="1400" b="1" dirty="0">
                <a:solidFill>
                  <a:srgbClr val="595959"/>
                </a:solidFill>
                <a:latin typeface="Arial"/>
              </a:rPr>
              <a:t>Vous pouvez créer un « Circuit » pour la signature d’un document, et intégrer plusieurs personnes dans le procédure de validation.</a:t>
            </a:r>
          </a:p>
          <a:p>
            <a:pPr marL="0" marR="0" indent="0"/>
            <a:r>
              <a:rPr lang="fr" sz="1100" dirty="0">
                <a:solidFill>
                  <a:srgbClr val="393C40"/>
                </a:solidFill>
                <a:latin typeface="Arial"/>
              </a:rPr>
              <a:t>Connectez-vous sur à l’ENT </a:t>
            </a:r>
            <a:r>
              <a:rPr lang="en-US" sz="1100" dirty="0">
                <a:solidFill>
                  <a:srgbClr val="393C40"/>
                </a:solidFill>
                <a:latin typeface="Arial"/>
              </a:rPr>
              <a:t>(</a:t>
            </a:r>
            <a:r>
              <a:rPr lang="en-US" sz="1100" dirty="0">
                <a:solidFill>
                  <a:srgbClr val="000090"/>
                </a:solidFill>
                <a:latin typeface="Arial"/>
              </a:rPr>
              <a:t>ent.univ-paris1.fr</a:t>
            </a:r>
            <a:r>
              <a:rPr lang="en-US" sz="1100" dirty="0">
                <a:solidFill>
                  <a:srgbClr val="393C40"/>
                </a:solidFill>
                <a:latin typeface="Arial"/>
              </a:rPr>
              <a:t>) </a:t>
            </a:r>
            <a:r>
              <a:rPr lang="fr" sz="1100" dirty="0">
                <a:solidFill>
                  <a:srgbClr val="393C40"/>
                </a:solidFill>
                <a:latin typeface="Arial"/>
              </a:rPr>
              <a:t>et cherchez « </a:t>
            </a:r>
            <a:r>
              <a:rPr lang="en-US" sz="1100" b="1" dirty="0">
                <a:solidFill>
                  <a:srgbClr val="393C40"/>
                </a:solidFill>
                <a:latin typeface="Arial"/>
              </a:rPr>
              <a:t>eSignature </a:t>
            </a:r>
            <a:r>
              <a:rPr lang="fr" sz="1100" dirty="0">
                <a:solidFill>
                  <a:srgbClr val="393C40"/>
                </a:solidFill>
                <a:latin typeface="Arial"/>
              </a:rPr>
              <a:t>».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45" y="3911738"/>
            <a:ext cx="2023141" cy="107137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600">
                <a:solidFill>
                  <a:srgbClr val="595959"/>
                </a:solidFill>
                <a:latin typeface="Arial"/>
              </a:rPr>
              <a:t>Creative Commons </a:t>
            </a:r>
            <a:r>
              <a:rPr lang="fr" sz="600">
                <a:solidFill>
                  <a:srgbClr val="595959"/>
                </a:solidFill>
                <a:latin typeface="Arial"/>
              </a:rPr>
              <a:t>BY-NC-SA v3 soumise au droit français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99448" y="3911738"/>
            <a:ext cx="966723" cy="1121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fr" sz="800">
                <a:solidFill>
                  <a:srgbClr val="3F3F3F"/>
                </a:solidFill>
                <a:latin typeface="Arial"/>
              </a:rPr>
              <a:t>Juillet 2019 / DSIUN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45562" y="3911738"/>
            <a:ext cx="585515" cy="112120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fr" sz="800">
                <a:solidFill>
                  <a:srgbClr val="FFFFFF"/>
                </a:solidFill>
                <a:latin typeface="Arial"/>
              </a:rPr>
              <a:t>FICHE AIDE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7836" y="4405065"/>
            <a:ext cx="1788935" cy="53568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383343" marR="0" indent="0"/>
            <a:r>
              <a:rPr lang="fr" sz="600">
                <a:solidFill>
                  <a:srgbClr val="00326E"/>
                </a:solidFill>
                <a:latin typeface="Arial"/>
              </a:rPr>
              <a:t>UNIVERSITÉ PARIS 1</a:t>
            </a:r>
          </a:p>
          <a:p>
            <a:pPr marL="0" marR="0" indent="0">
              <a:lnSpc>
                <a:spcPct val="96000"/>
              </a:lnSpc>
              <a:spcAft>
                <a:spcPts val="280"/>
              </a:spcAft>
            </a:pPr>
            <a:r>
              <a:rPr lang="fr" sz="1200">
                <a:solidFill>
                  <a:srgbClr val="00326E"/>
                </a:solidFill>
                <a:latin typeface="Times New Roman"/>
              </a:rPr>
              <a:t>PANT</a:t>
            </a:r>
            <a:r>
              <a:rPr lang="fr" sz="1200" u="sng">
                <a:solidFill>
                  <a:srgbClr val="00326E"/>
                </a:solidFill>
                <a:latin typeface="Times New Roman"/>
              </a:rPr>
              <a:t>HÉON SORBO</a:t>
            </a:r>
            <a:r>
              <a:rPr lang="fr" sz="1200">
                <a:solidFill>
                  <a:srgbClr val="00326E"/>
                </a:solidFill>
                <a:latin typeface="Times New Roman"/>
              </a:rPr>
              <a:t>NNE</a:t>
            </a:r>
          </a:p>
          <a:p>
            <a:pPr marL="0" marR="0" indent="0" algn="ctr">
              <a:lnSpc>
                <a:spcPct val="127000"/>
              </a:lnSpc>
            </a:pPr>
            <a:r>
              <a:rPr lang="fr" sz="500" b="1">
                <a:solidFill>
                  <a:srgbClr val="E55302"/>
                </a:solidFill>
                <a:latin typeface="Arial"/>
              </a:rPr>
              <a:t>DIRECTION DU SYSTÈME D’INFORMATION ET DES USAGES NUMÉRIQUES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"/>
            <a:ext cx="822960" cy="61569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" y="2322576"/>
            <a:ext cx="9140952" cy="28102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26592" y="173736"/>
            <a:ext cx="1466088" cy="179832"/>
          </a:xfrm>
          <a:prstGeom prst="rect">
            <a:avLst/>
          </a:prstGeom>
          <a:solidFill>
            <a:srgbClr val="848A91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200">
                <a:solidFill>
                  <a:srgbClr val="FFFFFF"/>
                </a:solidFill>
                <a:latin typeface="Century Gothic"/>
              </a:rPr>
              <a:t>eSignature </a:t>
            </a:r>
            <a:r>
              <a:rPr lang="fr" sz="1200">
                <a:solidFill>
                  <a:srgbClr val="FFFFFF"/>
                </a:solidFill>
                <a:latin typeface="Century Gothic"/>
              </a:rPr>
              <a:t>&gt; Circuit</a:t>
            </a:r>
          </a:p>
        </p:txBody>
      </p:sp>
      <p:sp>
        <p:nvSpPr>
          <p:cNvPr id="5" name="Rectangle 4"/>
          <p:cNvSpPr/>
          <p:nvPr/>
        </p:nvSpPr>
        <p:spPr>
          <a:xfrm>
            <a:off x="896112" y="551688"/>
            <a:ext cx="2569464" cy="24688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2000" b="1">
                <a:solidFill>
                  <a:srgbClr val="00326E"/>
                </a:solidFill>
                <a:latin typeface="Century Gothic"/>
              </a:rPr>
              <a:t>Assistant de création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90016" y="1264920"/>
            <a:ext cx="5696712" cy="17983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1200">
                <a:solidFill>
                  <a:srgbClr val="393C40"/>
                </a:solidFill>
                <a:latin typeface="Arial"/>
              </a:rPr>
              <a:t>Vous pouvez passer par le menu « </a:t>
            </a:r>
            <a:r>
              <a:rPr lang="fr" sz="1200" b="1">
                <a:solidFill>
                  <a:srgbClr val="393C40"/>
                </a:solidFill>
                <a:latin typeface="Arial"/>
              </a:rPr>
              <a:t>Outils &gt; Assistant de création de demande </a:t>
            </a:r>
            <a:r>
              <a:rPr lang="fr" sz="1200">
                <a:solidFill>
                  <a:srgbClr val="393C40"/>
                </a:solidFill>
                <a:latin typeface="Arial"/>
              </a:rPr>
              <a:t>» :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160" y="1581912"/>
            <a:ext cx="4837176" cy="3992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defTabSz="170688">
              <a:lnSpc>
                <a:spcPct val="141000"/>
              </a:lnSpc>
              <a:tabLst>
                <a:tab pos="170688" algn="l"/>
              </a:tabLst>
            </a:pPr>
            <a:r>
              <a:rPr lang="fr" sz="1100">
                <a:solidFill>
                  <a:srgbClr val="393C40"/>
                </a:solidFill>
                <a:latin typeface="Arial"/>
              </a:rPr>
              <a:t>•	pour demander la validation d’un document selon un Circuit préexistant,</a:t>
            </a:r>
          </a:p>
          <a:p>
            <a:pPr marL="0" marR="0" indent="0" defTabSz="170688">
              <a:lnSpc>
                <a:spcPct val="141000"/>
              </a:lnSpc>
              <a:tabLst>
                <a:tab pos="170688" algn="l"/>
              </a:tabLst>
            </a:pPr>
            <a:r>
              <a:rPr lang="fr" sz="1100">
                <a:solidFill>
                  <a:srgbClr val="393C40"/>
                </a:solidFill>
                <a:latin typeface="Arial"/>
              </a:rPr>
              <a:t>•	ou pour </a:t>
            </a:r>
            <a:r>
              <a:rPr lang="fr" sz="1100" b="1">
                <a:solidFill>
                  <a:srgbClr val="393C40"/>
                </a:solidFill>
                <a:latin typeface="Arial"/>
              </a:rPr>
              <a:t>créer un nouveau Circuit </a:t>
            </a:r>
            <a:r>
              <a:rPr lang="fr" sz="1100">
                <a:solidFill>
                  <a:srgbClr val="393C40"/>
                </a:solidFill>
                <a:latin typeface="Arial"/>
              </a:rPr>
              <a:t>de validation dont vous avez besoin.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6" y="240792"/>
            <a:ext cx="569976" cy="57302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672" y="1191768"/>
            <a:ext cx="3959352" cy="138988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72" y="2721864"/>
            <a:ext cx="3672840" cy="21549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6592" y="173736"/>
            <a:ext cx="1466088" cy="179832"/>
          </a:xfrm>
          <a:prstGeom prst="rect">
            <a:avLst/>
          </a:prstGeom>
          <a:solidFill>
            <a:srgbClr val="848A91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200">
                <a:solidFill>
                  <a:srgbClr val="FFFFFF"/>
                </a:solidFill>
                <a:latin typeface="Century Gothic"/>
              </a:rPr>
              <a:t>eSignature &gt; Circuit</a:t>
            </a:r>
          </a:p>
        </p:txBody>
      </p:sp>
      <p:sp>
        <p:nvSpPr>
          <p:cNvPr id="6" name="Rectangle 5"/>
          <p:cNvSpPr/>
          <p:nvPr/>
        </p:nvSpPr>
        <p:spPr>
          <a:xfrm>
            <a:off x="902208" y="551688"/>
            <a:ext cx="3938016" cy="29870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2000" b="1">
                <a:solidFill>
                  <a:srgbClr val="00326E"/>
                </a:solidFill>
                <a:latin typeface="Century Gothic"/>
              </a:rPr>
              <a:t>Choisir votre </a:t>
            </a:r>
            <a:r>
              <a:rPr lang="en-US" sz="2000" b="1">
                <a:solidFill>
                  <a:srgbClr val="00326E"/>
                </a:solidFill>
                <a:latin typeface="Century Gothic"/>
              </a:rPr>
              <a:t>document </a:t>
            </a:r>
            <a:r>
              <a:rPr lang="fr" sz="2000" b="1">
                <a:solidFill>
                  <a:srgbClr val="00326E"/>
                </a:solidFill>
                <a:latin typeface="Century Gothic"/>
              </a:rPr>
              <a:t>à </a:t>
            </a:r>
            <a:r>
              <a:rPr lang="en-US" sz="2000" b="1">
                <a:solidFill>
                  <a:srgbClr val="00326E"/>
                </a:solidFill>
                <a:latin typeface="Century Gothic"/>
              </a:rPr>
              <a:t>signer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902208" y="1670304"/>
            <a:ext cx="3197352" cy="53644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defTabSz="279400">
              <a:spcAft>
                <a:spcPts val="630"/>
              </a:spcAft>
              <a:tabLst>
                <a:tab pos="279400" algn="l"/>
              </a:tabLst>
            </a:pPr>
            <a:r>
              <a:rPr lang="en-US" sz="1600">
                <a:solidFill>
                  <a:srgbClr val="393C40"/>
                </a:solidFill>
                <a:latin typeface="Arial"/>
              </a:rPr>
              <a:t>1)</a:t>
            </a:r>
            <a:r>
              <a:rPr lang="fr" sz="1600">
                <a:solidFill>
                  <a:srgbClr val="393C40"/>
                </a:solidFill>
                <a:latin typeface="Arial"/>
              </a:rPr>
              <a:t>	Saisir un nom</a:t>
            </a:r>
          </a:p>
          <a:p>
            <a:pPr marL="0" marR="0" indent="0"/>
            <a:r>
              <a:rPr lang="fr" sz="1200">
                <a:solidFill>
                  <a:srgbClr val="393C40"/>
                </a:solidFill>
                <a:latin typeface="Arial"/>
              </a:rPr>
              <a:t>Donner un </a:t>
            </a:r>
            <a:r>
              <a:rPr lang="fr" sz="1200" b="1">
                <a:solidFill>
                  <a:srgbClr val="393C40"/>
                </a:solidFill>
                <a:latin typeface="Arial"/>
              </a:rPr>
              <a:t>nom </a:t>
            </a:r>
            <a:r>
              <a:rPr lang="fr" sz="1200">
                <a:solidFill>
                  <a:srgbClr val="393C40"/>
                </a:solidFill>
                <a:latin typeface="Arial"/>
              </a:rPr>
              <a:t>à votre demande de signature.</a:t>
            </a:r>
          </a:p>
        </p:txBody>
      </p:sp>
      <p:sp>
        <p:nvSpPr>
          <p:cNvPr id="8" name="Rectangle 7"/>
          <p:cNvSpPr/>
          <p:nvPr/>
        </p:nvSpPr>
        <p:spPr>
          <a:xfrm>
            <a:off x="896112" y="3154680"/>
            <a:ext cx="2837688" cy="100584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defTabSz="294640">
              <a:spcAft>
                <a:spcPts val="840"/>
              </a:spcAft>
              <a:tabLst>
                <a:tab pos="294640" algn="l"/>
              </a:tabLst>
            </a:pPr>
            <a:r>
              <a:rPr lang="fr" sz="1600">
                <a:solidFill>
                  <a:srgbClr val="393C40"/>
                </a:solidFill>
                <a:latin typeface="Arial"/>
              </a:rPr>
              <a:t>2)	Déposer votre document pdf</a:t>
            </a:r>
          </a:p>
          <a:p>
            <a:pPr marL="0" marR="0" indent="0">
              <a:spcAft>
                <a:spcPts val="140"/>
              </a:spcAft>
            </a:pPr>
            <a:r>
              <a:rPr lang="fr" sz="1200">
                <a:solidFill>
                  <a:srgbClr val="393C40"/>
                </a:solidFill>
                <a:latin typeface="Arial"/>
              </a:rPr>
              <a:t>Sélectionner le document à faire signer :</a:t>
            </a:r>
          </a:p>
          <a:p>
            <a:pPr marL="0" marR="0" indent="0" defTabSz="196596">
              <a:spcAft>
                <a:spcPts val="140"/>
              </a:spcAft>
              <a:tabLst>
                <a:tab pos="196596" algn="l"/>
              </a:tabLst>
            </a:pPr>
            <a:r>
              <a:rPr lang="fr" sz="1200">
                <a:solidFill>
                  <a:srgbClr val="393C40"/>
                </a:solidFill>
                <a:latin typeface="Arial"/>
              </a:rPr>
              <a:t>•	soit par le bouton « Parcourir »</a:t>
            </a:r>
          </a:p>
          <a:p>
            <a:pPr marL="0" marR="0" indent="0" defTabSz="196596">
              <a:tabLst>
                <a:tab pos="196596" algn="l"/>
              </a:tabLst>
            </a:pPr>
            <a:r>
              <a:rPr lang="fr" sz="1200">
                <a:solidFill>
                  <a:srgbClr val="393C40"/>
                </a:solidFill>
                <a:latin typeface="Arial"/>
              </a:rPr>
              <a:t>•	soit par glisser / déposer de fichier.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7443216" y="4992624"/>
            <a:ext cx="316992" cy="1066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3F3F3F"/>
                </a:solidFill>
                <a:latin typeface="Arial"/>
              </a:rPr>
              <a:t>DSIUN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72400" y="4949952"/>
            <a:ext cx="1133856" cy="182880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fr" sz="750">
                <a:solidFill>
                  <a:srgbClr val="727780"/>
                </a:solidFill>
                <a:latin typeface="Arial"/>
              </a:rPr>
              <a:t>^ </a:t>
            </a:r>
            <a:r>
              <a:rPr lang="fr" sz="750">
                <a:solidFill>
                  <a:srgbClr val="FFFFFF"/>
                </a:solidFill>
                <a:latin typeface="Arial"/>
              </a:rPr>
              <a:t>FICHE AIDE </a:t>
            </a:r>
            <a:r>
              <a:rPr lang="fr" sz="900" b="1">
                <a:solidFill>
                  <a:srgbClr val="FFFFFF"/>
                </a:solidFill>
                <a:latin typeface="Arial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6" y="240792"/>
            <a:ext cx="569976" cy="57302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016" y="2279904"/>
            <a:ext cx="5340096" cy="2042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26592" y="173736"/>
            <a:ext cx="1466088" cy="179832"/>
          </a:xfrm>
          <a:prstGeom prst="rect">
            <a:avLst/>
          </a:prstGeom>
          <a:solidFill>
            <a:srgbClr val="848A91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200">
                <a:solidFill>
                  <a:srgbClr val="FFFFFF"/>
                </a:solidFill>
                <a:latin typeface="Century Gothic"/>
              </a:rPr>
              <a:t>eSignature </a:t>
            </a:r>
            <a:r>
              <a:rPr lang="fr" sz="1200">
                <a:solidFill>
                  <a:srgbClr val="FFFFFF"/>
                </a:solidFill>
                <a:latin typeface="Century Gothic"/>
              </a:rPr>
              <a:t>&gt; Circuit</a:t>
            </a:r>
          </a:p>
        </p:txBody>
      </p:sp>
      <p:sp>
        <p:nvSpPr>
          <p:cNvPr id="5" name="Rectangle 4"/>
          <p:cNvSpPr/>
          <p:nvPr/>
        </p:nvSpPr>
        <p:spPr>
          <a:xfrm>
            <a:off x="911352" y="551688"/>
            <a:ext cx="3727704" cy="24993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2000" b="1">
                <a:solidFill>
                  <a:srgbClr val="00326E"/>
                </a:solidFill>
                <a:latin typeface="Century Gothic"/>
              </a:rPr>
              <a:t>Lancer la création d’un Circuit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160" y="1353312"/>
            <a:ext cx="3691128" cy="44196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defTabSz="291592">
              <a:lnSpc>
                <a:spcPct val="110000"/>
              </a:lnSpc>
              <a:tabLst>
                <a:tab pos="291592" algn="l"/>
              </a:tabLst>
            </a:pPr>
            <a:r>
              <a:rPr lang="fr" sz="1600">
                <a:solidFill>
                  <a:srgbClr val="393C40"/>
                </a:solidFill>
                <a:latin typeface="Arial"/>
              </a:rPr>
              <a:t>3)	Créer un nouveau Circuit de signature</a:t>
            </a:r>
          </a:p>
          <a:p>
            <a:pPr marL="0" marR="0" indent="257556">
              <a:lnSpc>
                <a:spcPct val="110000"/>
              </a:lnSpc>
            </a:pPr>
            <a:r>
              <a:rPr lang="fr" sz="1200">
                <a:solidFill>
                  <a:srgbClr val="393C40"/>
                </a:solidFill>
                <a:latin typeface="Arial"/>
              </a:rPr>
              <a:t>(ou choisissez un circuit préexistant).</a:t>
            </a:r>
          </a:p>
        </p:txBody>
      </p:sp>
      <p:sp>
        <p:nvSpPr>
          <p:cNvPr id="7" name="Rectangle 6"/>
          <p:cNvSpPr/>
          <p:nvPr/>
        </p:nvSpPr>
        <p:spPr>
          <a:xfrm>
            <a:off x="6589776" y="3508248"/>
            <a:ext cx="1895856" cy="71932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spcAft>
                <a:spcPts val="420"/>
              </a:spcAft>
            </a:pPr>
            <a:r>
              <a:rPr lang="fr" sz="1200">
                <a:solidFill>
                  <a:srgbClr val="727780"/>
                </a:solidFill>
                <a:latin typeface="Arial"/>
              </a:rPr>
              <a:t>Appliquer un circuit existant</a:t>
            </a:r>
          </a:p>
          <a:p>
            <a:pPr marL="0" marR="0" indent="0"/>
            <a:r>
              <a:rPr lang="fr" sz="1600">
                <a:solidFill>
                  <a:srgbClr val="0000FF"/>
                </a:solidFill>
                <a:latin typeface="Arial"/>
              </a:rPr>
              <a:t>Créer un nouveau</a:t>
            </a:r>
          </a:p>
          <a:p>
            <a:pPr marL="0" marR="0" indent="0"/>
            <a:r>
              <a:rPr lang="fr" sz="1600">
                <a:solidFill>
                  <a:srgbClr val="0000FF"/>
                </a:solidFill>
                <a:latin typeface="Arial"/>
              </a:rPr>
              <a:t>Circuit</a:t>
            </a:r>
          </a:p>
        </p:txBody>
      </p:sp>
      <p:sp>
        <p:nvSpPr>
          <p:cNvPr id="8" name="Rectangle 7"/>
          <p:cNvSpPr/>
          <p:nvPr/>
        </p:nvSpPr>
        <p:spPr>
          <a:xfrm>
            <a:off x="7443216" y="4992624"/>
            <a:ext cx="316992" cy="1066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3F3F3F"/>
                </a:solidFill>
                <a:latin typeface="Arial"/>
              </a:rPr>
              <a:t>DSIUN</a:t>
            </a:r>
          </a:p>
        </p:txBody>
      </p:sp>
      <p:sp>
        <p:nvSpPr>
          <p:cNvPr id="9" name="Rectangle 8"/>
          <p:cNvSpPr/>
          <p:nvPr/>
        </p:nvSpPr>
        <p:spPr>
          <a:xfrm>
            <a:off x="7979664" y="4992624"/>
            <a:ext cx="551688" cy="106680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FFFFFF"/>
                </a:solidFill>
                <a:latin typeface="Arial"/>
              </a:rPr>
              <a:t>FICHE AIDE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814816" y="4989576"/>
            <a:ext cx="94488" cy="115824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900" b="1">
                <a:solidFill>
                  <a:srgbClr val="FFFFFF"/>
                </a:solidFill>
                <a:latin typeface="Arial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213360"/>
            <a:ext cx="4657344" cy="466953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840" y="3258312"/>
            <a:ext cx="3291840" cy="86258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5856" y="4401312"/>
            <a:ext cx="384048" cy="3535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6592" y="173736"/>
            <a:ext cx="1466088" cy="179832"/>
          </a:xfrm>
          <a:prstGeom prst="rect">
            <a:avLst/>
          </a:prstGeom>
          <a:solidFill>
            <a:srgbClr val="848A91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200">
                <a:solidFill>
                  <a:srgbClr val="FFFFFF"/>
                </a:solidFill>
                <a:latin typeface="Century Gothic"/>
              </a:rPr>
              <a:t>eSignature </a:t>
            </a:r>
            <a:r>
              <a:rPr lang="fr" sz="1200">
                <a:solidFill>
                  <a:srgbClr val="FFFFFF"/>
                </a:solidFill>
                <a:latin typeface="Century Gothic"/>
              </a:rPr>
              <a:t>&gt; Circuit</a:t>
            </a:r>
          </a:p>
        </p:txBody>
      </p:sp>
      <p:sp>
        <p:nvSpPr>
          <p:cNvPr id="6" name="Rectangle 5"/>
          <p:cNvSpPr/>
          <p:nvPr/>
        </p:nvSpPr>
        <p:spPr>
          <a:xfrm>
            <a:off x="911352" y="551688"/>
            <a:ext cx="2584704" cy="29260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2000" b="1">
                <a:solidFill>
                  <a:srgbClr val="00326E"/>
                </a:solidFill>
                <a:latin typeface="Century Gothic"/>
              </a:rPr>
              <a:t>Les étapes de Circuit</a:t>
            </a:r>
          </a:p>
        </p:txBody>
      </p:sp>
      <p:sp>
        <p:nvSpPr>
          <p:cNvPr id="7" name="Rectangle 6"/>
          <p:cNvSpPr/>
          <p:nvPr/>
        </p:nvSpPr>
        <p:spPr>
          <a:xfrm>
            <a:off x="908304" y="966216"/>
            <a:ext cx="7098792" cy="22555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1500">
                <a:solidFill>
                  <a:srgbClr val="00326E"/>
                </a:solidFill>
                <a:latin typeface="Century Gothic"/>
              </a:rPr>
              <a:t>Un Circuit peut engager plusieurs personnes avec différents types d’accords.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1768" y="1475232"/>
            <a:ext cx="3374136" cy="54864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spcAft>
                <a:spcPts val="350"/>
              </a:spcAft>
            </a:pPr>
            <a:r>
              <a:rPr lang="fr" sz="900">
                <a:solidFill>
                  <a:srgbClr val="2B58DA"/>
                </a:solidFill>
                <a:latin typeface="Arial"/>
              </a:rPr>
              <a:t>Exemple Etape 2 :</a:t>
            </a:r>
          </a:p>
          <a:p>
            <a:pPr marL="0" marR="0" indent="0">
              <a:lnSpc>
                <a:spcPct val="113000"/>
              </a:lnSpc>
            </a:pPr>
            <a:r>
              <a:rPr lang="fr" sz="1000">
                <a:solidFill>
                  <a:srgbClr val="393C40"/>
                </a:solidFill>
                <a:latin typeface="Arial"/>
              </a:rPr>
              <a:t>Choisissez un </a:t>
            </a:r>
            <a:r>
              <a:rPr lang="fr" sz="1000" b="1">
                <a:solidFill>
                  <a:srgbClr val="494D51"/>
                </a:solidFill>
                <a:latin typeface="Arial"/>
              </a:rPr>
              <a:t>participant </a:t>
            </a:r>
            <a:r>
              <a:rPr lang="fr" sz="1000">
                <a:solidFill>
                  <a:srgbClr val="393C40"/>
                </a:solidFill>
                <a:latin typeface="Arial"/>
              </a:rPr>
              <a:t>et demandez son accord, par « Signature calligraphique ». Puis terminez le Circuit.</a:t>
            </a:r>
          </a:p>
        </p:txBody>
      </p:sp>
      <p:sp>
        <p:nvSpPr>
          <p:cNvPr id="9" name="Rectangle 8"/>
          <p:cNvSpPr/>
          <p:nvPr/>
        </p:nvSpPr>
        <p:spPr>
          <a:xfrm>
            <a:off x="5111496" y="2371344"/>
            <a:ext cx="1807464" cy="13106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900">
                <a:solidFill>
                  <a:srgbClr val="393C40"/>
                </a:solidFill>
                <a:latin typeface="Arial"/>
              </a:rPr>
              <a:t>Assistant de création de demande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537448" y="2353056"/>
            <a:ext cx="103632" cy="9753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650" b="1">
                <a:solidFill>
                  <a:srgbClr val="CCCCCC"/>
                </a:solidFill>
                <a:latin typeface="Arial"/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29784" y="2676144"/>
            <a:ext cx="3136392" cy="17068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 defTabSz="323088">
              <a:tabLst/>
            </a:pPr>
            <a:r>
              <a:rPr lang="fr" sz="500">
                <a:solidFill>
                  <a:srgbClr val="393C40"/>
                </a:solidFill>
                <a:latin typeface="Arial"/>
              </a:rPr>
              <a:t>Nom-----</a:t>
            </a:r>
            <a:r>
              <a:rPr lang="fr" sz="500">
                <a:solidFill>
                  <a:srgbClr val="595959"/>
                </a:solidFill>
                <a:latin typeface="Arial"/>
              </a:rPr>
              <a:t>Copie des fichiers-----Création </a:t>
            </a:r>
            <a:r>
              <a:rPr lang="fr" sz="500">
                <a:solidFill>
                  <a:srgbClr val="393C40"/>
                </a:solidFill>
                <a:latin typeface="Arial"/>
              </a:rPr>
              <a:t>du </a:t>
            </a:r>
            <a:r>
              <a:rPr lang="fr" sz="500">
                <a:solidFill>
                  <a:srgbClr val="595959"/>
                </a:solidFill>
                <a:latin typeface="Arial"/>
              </a:rPr>
              <a:t>circuit-----Sauvegarde-----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24600" y="2944368"/>
            <a:ext cx="1045464" cy="13716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800">
                <a:solidFill>
                  <a:srgbClr val="393C40"/>
                </a:solidFill>
                <a:latin typeface="Arial"/>
              </a:rPr>
              <a:t>Paramètres de I'étape2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1600" y="3105912"/>
            <a:ext cx="713232" cy="10363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500">
                <a:solidFill>
                  <a:srgbClr val="595959"/>
                </a:solidFill>
                <a:latin typeface="Arial"/>
              </a:rPr>
              <a:t>Choisir les participants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96000" y="4379976"/>
            <a:ext cx="1359408" cy="1341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1000">
                <a:solidFill>
                  <a:srgbClr val="008000"/>
                </a:solidFill>
                <a:latin typeface="Arial"/>
              </a:rPr>
              <a:t>Pour terminer le circuit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12080" y="4767072"/>
            <a:ext cx="390144" cy="1036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500" b="1">
                <a:solidFill>
                  <a:srgbClr val="FFFFFF"/>
                </a:solidFill>
                <a:latin typeface="Arial"/>
              </a:rPr>
              <a:t>fs Terminer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1168" y="4770120"/>
            <a:ext cx="655320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500" b="1">
                <a:solidFill>
                  <a:srgbClr val="FFFFFF"/>
                </a:solidFill>
                <a:latin typeface="Arial"/>
              </a:rPr>
              <a:t>B Enregistrer l'étape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43216" y="4992624"/>
            <a:ext cx="316992" cy="1066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3F3F3F"/>
                </a:solidFill>
                <a:latin typeface="Arial"/>
              </a:rPr>
              <a:t>DSIUN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79664" y="4989576"/>
            <a:ext cx="929640" cy="118872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FFFFFF"/>
                </a:solidFill>
                <a:latin typeface="Arial"/>
              </a:rPr>
              <a:t>FICHE AIDE </a:t>
            </a:r>
            <a:r>
              <a:rPr lang="fr" sz="900" b="1">
                <a:solidFill>
                  <a:srgbClr val="FFFFFF"/>
                </a:solidFill>
                <a:latin typeface="Arial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"/>
            <a:ext cx="822960" cy="61569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416" y="1411224"/>
            <a:ext cx="4760976" cy="19598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26592" y="173736"/>
            <a:ext cx="1466088" cy="179832"/>
          </a:xfrm>
          <a:prstGeom prst="rect">
            <a:avLst/>
          </a:prstGeom>
          <a:solidFill>
            <a:srgbClr val="848A91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200">
                <a:solidFill>
                  <a:srgbClr val="FFFFFF"/>
                </a:solidFill>
                <a:latin typeface="Century Gothic"/>
              </a:rPr>
              <a:t>eSignature &gt; Circuit</a:t>
            </a:r>
          </a:p>
        </p:txBody>
      </p:sp>
      <p:sp>
        <p:nvSpPr>
          <p:cNvPr id="5" name="Rectangle 4"/>
          <p:cNvSpPr/>
          <p:nvPr/>
        </p:nvSpPr>
        <p:spPr>
          <a:xfrm>
            <a:off x="911352" y="551688"/>
            <a:ext cx="6385560" cy="29870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2000" b="1">
                <a:solidFill>
                  <a:srgbClr val="00326E"/>
                </a:solidFill>
                <a:latin typeface="Century Gothic"/>
              </a:rPr>
              <a:t>Donner un nom à votre Circuit avant de l’enregistrer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160" y="3749040"/>
            <a:ext cx="7046976" cy="66446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spcAft>
                <a:spcPts val="490"/>
              </a:spcAft>
            </a:pPr>
            <a:r>
              <a:rPr lang="fr" sz="1200">
                <a:solidFill>
                  <a:srgbClr val="393C40"/>
                </a:solidFill>
                <a:latin typeface="Arial"/>
              </a:rPr>
              <a:t>Le Circuit que vous venez de créer pour la signature d’un document est désormais sauvegardé ;</a:t>
            </a:r>
          </a:p>
          <a:p>
            <a:pPr marL="0" marR="0" indent="0">
              <a:spcAft>
                <a:spcPts val="140"/>
              </a:spcAft>
            </a:pPr>
            <a:r>
              <a:rPr lang="fr" sz="1200">
                <a:solidFill>
                  <a:srgbClr val="393C40"/>
                </a:solidFill>
                <a:latin typeface="Arial"/>
              </a:rPr>
              <a:t>• il peut être utilisé pour d’autres demandes de signatures de documents.</a:t>
            </a:r>
          </a:p>
          <a:p>
            <a:pPr marL="0" marR="0" indent="190500"/>
            <a:r>
              <a:rPr lang="fr" sz="1000">
                <a:solidFill>
                  <a:srgbClr val="393C40"/>
                </a:solidFill>
                <a:latin typeface="Arial"/>
              </a:rPr>
              <a:t>Pour cela, il suffit d’appliquer le circuit existant à votre demande de signature (</a:t>
            </a:r>
            <a:r>
              <a:rPr lang="fr" sz="1000" i="1">
                <a:solidFill>
                  <a:srgbClr val="494D51"/>
                </a:solidFill>
                <a:latin typeface="Arial"/>
              </a:rPr>
              <a:t>au début de cette procédure, page 4</a:t>
            </a:r>
            <a:r>
              <a:rPr lang="fr" sz="1000">
                <a:solidFill>
                  <a:srgbClr val="393C40"/>
                </a:solidFill>
                <a:latin typeface="Arial"/>
              </a:rPr>
              <a:t>).</a:t>
            </a:r>
          </a:p>
        </p:txBody>
      </p:sp>
      <p:sp>
        <p:nvSpPr>
          <p:cNvPr id="7" name="Rectangle 6"/>
          <p:cNvSpPr/>
          <p:nvPr/>
        </p:nvSpPr>
        <p:spPr>
          <a:xfrm>
            <a:off x="7443216" y="4992624"/>
            <a:ext cx="316992" cy="1066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3F3F3F"/>
                </a:solidFill>
                <a:latin typeface="Arial"/>
              </a:rPr>
              <a:t>DSIUN</a:t>
            </a:r>
          </a:p>
        </p:txBody>
      </p:sp>
      <p:sp>
        <p:nvSpPr>
          <p:cNvPr id="8" name="Rectangle 7"/>
          <p:cNvSpPr/>
          <p:nvPr/>
        </p:nvSpPr>
        <p:spPr>
          <a:xfrm>
            <a:off x="7979664" y="4986528"/>
            <a:ext cx="929640" cy="121920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FFFFFF"/>
                </a:solidFill>
                <a:latin typeface="Arial"/>
              </a:rPr>
              <a:t>FICHE AIDE </a:t>
            </a:r>
            <a:r>
              <a:rPr lang="fr" sz="900" b="1">
                <a:solidFill>
                  <a:srgbClr val="FFFFFF"/>
                </a:solidFill>
                <a:latin typeface="Arial"/>
              </a:rPr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064" y="1941576"/>
            <a:ext cx="4800600" cy="261213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6" y="240792"/>
            <a:ext cx="569976" cy="57302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0488" y="3471672"/>
            <a:ext cx="344424" cy="6858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4640" y="3279648"/>
            <a:ext cx="780288" cy="11460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6592" y="173736"/>
            <a:ext cx="1466088" cy="179832"/>
          </a:xfrm>
          <a:prstGeom prst="rect">
            <a:avLst/>
          </a:prstGeom>
          <a:solidFill>
            <a:srgbClr val="848A91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200">
                <a:solidFill>
                  <a:srgbClr val="FFFFFF"/>
                </a:solidFill>
                <a:latin typeface="Century Gothic"/>
              </a:rPr>
              <a:t>eSignature </a:t>
            </a:r>
            <a:r>
              <a:rPr lang="fr" sz="1200">
                <a:solidFill>
                  <a:srgbClr val="FFFFFF"/>
                </a:solidFill>
                <a:latin typeface="Century Gothic"/>
              </a:rPr>
              <a:t>&gt; Circuit</a:t>
            </a:r>
          </a:p>
        </p:txBody>
      </p:sp>
      <p:sp>
        <p:nvSpPr>
          <p:cNvPr id="7" name="Rectangle 6"/>
          <p:cNvSpPr/>
          <p:nvPr/>
        </p:nvSpPr>
        <p:spPr>
          <a:xfrm>
            <a:off x="911352" y="569976"/>
            <a:ext cx="3840480" cy="2804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2000" b="1">
                <a:solidFill>
                  <a:srgbClr val="00326E"/>
                </a:solidFill>
                <a:latin typeface="Century Gothic"/>
              </a:rPr>
              <a:t>Exemple d’affichage de Circuit</a:t>
            </a:r>
          </a:p>
        </p:txBody>
      </p:sp>
      <p:sp>
        <p:nvSpPr>
          <p:cNvPr id="8" name="Rectangle 7"/>
          <p:cNvSpPr/>
          <p:nvPr/>
        </p:nvSpPr>
        <p:spPr>
          <a:xfrm>
            <a:off x="902208" y="1264920"/>
            <a:ext cx="7370064" cy="36271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fr" sz="1200">
                <a:solidFill>
                  <a:srgbClr val="393C40"/>
                </a:solidFill>
                <a:latin typeface="Arial"/>
              </a:rPr>
              <a:t>Lors de la validation du document, les participants observent le Circuit de validation en marge du document. Dans cet exemple, vous avez demandé le « Visa » d’une personne, puis la « Signature » d’un.e responsable.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5696" y="3380232"/>
            <a:ext cx="1703832" cy="90525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1107000" marR="0" indent="0"/>
            <a:r>
              <a:rPr lang="fr" sz="1000" b="1">
                <a:solidFill>
                  <a:srgbClr val="3F3F3F"/>
                </a:solidFill>
                <a:latin typeface="Arial"/>
              </a:rPr>
              <a:t>Etape 1 </a:t>
            </a:r>
            <a:r>
              <a:rPr lang="fr" sz="1000">
                <a:solidFill>
                  <a:srgbClr val="3F3F3F"/>
                </a:solidFill>
                <a:latin typeface="Arial"/>
              </a:rPr>
              <a:t>:</a:t>
            </a:r>
          </a:p>
          <a:p>
            <a:pPr marL="0" marR="0" indent="0">
              <a:spcAft>
                <a:spcPts val="1470"/>
              </a:spcAft>
            </a:pPr>
            <a:r>
              <a:rPr lang="fr" sz="1000">
                <a:solidFill>
                  <a:srgbClr val="3F3F3F"/>
                </a:solidFill>
                <a:latin typeface="Arial"/>
              </a:rPr>
              <a:t>participant 1 donne son Visa</a:t>
            </a:r>
          </a:p>
          <a:p>
            <a:pPr marL="1170500" marR="0" indent="0"/>
            <a:r>
              <a:rPr lang="fr" sz="900" b="1">
                <a:solidFill>
                  <a:srgbClr val="727780"/>
                </a:solidFill>
                <a:latin typeface="Arial"/>
              </a:rPr>
              <a:t>Etape 2 :</a:t>
            </a:r>
          </a:p>
          <a:p>
            <a:pPr marL="0" marR="0" indent="114300"/>
            <a:r>
              <a:rPr lang="fr" sz="900">
                <a:solidFill>
                  <a:srgbClr val="727780"/>
                </a:solidFill>
                <a:latin typeface="Arial"/>
              </a:rPr>
              <a:t>participant 2 pose sa Signature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2504" y="3511296"/>
            <a:ext cx="1088136" cy="13716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900" b="1">
                <a:solidFill>
                  <a:srgbClr val="727780"/>
                </a:solidFill>
                <a:latin typeface="Arial"/>
              </a:rPr>
              <a:t>FICHIER À SIGNER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26408" y="3779520"/>
            <a:ext cx="3133344" cy="25298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105000"/>
              </a:lnSpc>
            </a:pPr>
            <a:r>
              <a:rPr lang="fr" sz="500">
                <a:solidFill>
                  <a:srgbClr val="2B1C23"/>
                </a:solidFill>
                <a:latin typeface="Arial"/>
              </a:rPr>
              <a:t>Cumque pertinacius ut </a:t>
            </a:r>
            <a:r>
              <a:rPr lang="fr" sz="500">
                <a:solidFill>
                  <a:srgbClr val="1E2241"/>
                </a:solidFill>
                <a:latin typeface="Arial"/>
              </a:rPr>
              <a:t>legum gnarus accusatorem </a:t>
            </a:r>
            <a:r>
              <a:rPr lang="fr" sz="500">
                <a:solidFill>
                  <a:srgbClr val="2B1C23"/>
                </a:solidFill>
                <a:latin typeface="Arial"/>
              </a:rPr>
              <a:t>flagitaret </a:t>
            </a:r>
            <a:r>
              <a:rPr lang="fr" sz="500">
                <a:solidFill>
                  <a:srgbClr val="1E2241"/>
                </a:solidFill>
                <a:latin typeface="Arial"/>
              </a:rPr>
              <a:t>atque </a:t>
            </a:r>
            <a:r>
              <a:rPr lang="fr" sz="500">
                <a:solidFill>
                  <a:srgbClr val="2B1C23"/>
                </a:solidFill>
                <a:latin typeface="Arial"/>
              </a:rPr>
              <a:t>sollemnia, </a:t>
            </a:r>
            <a:r>
              <a:rPr lang="fr" sz="500">
                <a:solidFill>
                  <a:srgbClr val="1E2241"/>
                </a:solidFill>
                <a:latin typeface="Arial"/>
              </a:rPr>
              <a:t>doctus </a:t>
            </a:r>
            <a:r>
              <a:rPr lang="en-US" sz="500">
                <a:solidFill>
                  <a:srgbClr val="1E2241"/>
                </a:solidFill>
                <a:latin typeface="Arial"/>
              </a:rPr>
              <a:t>id </a:t>
            </a:r>
            <a:r>
              <a:rPr lang="en-US" sz="500">
                <a:solidFill>
                  <a:srgbClr val="2B1C23"/>
                </a:solidFill>
                <a:latin typeface="Arial"/>
              </a:rPr>
              <a:t>Caesar </a:t>
            </a:r>
            <a:r>
              <a:rPr lang="fr" sz="500">
                <a:solidFill>
                  <a:srgbClr val="1E2241"/>
                </a:solidFill>
                <a:latin typeface="Arial"/>
              </a:rPr>
              <a:t>libertatemque </a:t>
            </a:r>
            <a:r>
              <a:rPr lang="fr" sz="500">
                <a:solidFill>
                  <a:srgbClr val="2B1C23"/>
                </a:solidFill>
                <a:latin typeface="Arial"/>
              </a:rPr>
              <a:t>superbiam </a:t>
            </a:r>
            <a:r>
              <a:rPr lang="fr" sz="500">
                <a:solidFill>
                  <a:srgbClr val="1E2241"/>
                </a:solidFill>
                <a:latin typeface="Arial"/>
              </a:rPr>
              <a:t>ratus </a:t>
            </a:r>
            <a:r>
              <a:rPr lang="fr" sz="500">
                <a:solidFill>
                  <a:srgbClr val="2B1C23"/>
                </a:solidFill>
                <a:latin typeface="Arial"/>
              </a:rPr>
              <a:t>tamquam obtrectatorem </a:t>
            </a:r>
            <a:r>
              <a:rPr lang="fr" sz="500">
                <a:solidFill>
                  <a:srgbClr val="1E2241"/>
                </a:solidFill>
                <a:latin typeface="Arial"/>
              </a:rPr>
              <a:t>audacem </a:t>
            </a:r>
            <a:r>
              <a:rPr lang="fr" sz="500">
                <a:solidFill>
                  <a:srgbClr val="2B1C23"/>
                </a:solidFill>
                <a:latin typeface="Arial"/>
              </a:rPr>
              <a:t>excarnificari praecepit, qui </a:t>
            </a:r>
            <a:r>
              <a:rPr lang="fr" sz="500">
                <a:solidFill>
                  <a:srgbClr val="1E2241"/>
                </a:solidFill>
                <a:latin typeface="Arial"/>
              </a:rPr>
              <a:t>ita </a:t>
            </a:r>
            <a:r>
              <a:rPr lang="fr" sz="500">
                <a:solidFill>
                  <a:srgbClr val="2B1C23"/>
                </a:solidFill>
                <a:latin typeface="Arial"/>
              </a:rPr>
              <a:t>evisceratus </a:t>
            </a:r>
            <a:r>
              <a:rPr lang="fr" sz="500">
                <a:solidFill>
                  <a:srgbClr val="1E2241"/>
                </a:solidFill>
                <a:latin typeface="Arial"/>
              </a:rPr>
              <a:t>ut cruciatibus </a:t>
            </a:r>
            <a:r>
              <a:rPr lang="en-US" sz="500">
                <a:solidFill>
                  <a:srgbClr val="1E2241"/>
                </a:solidFill>
                <a:latin typeface="Arial"/>
              </a:rPr>
              <a:t>membra </a:t>
            </a:r>
            <a:r>
              <a:rPr lang="fr" sz="500">
                <a:solidFill>
                  <a:srgbClr val="2B1C23"/>
                </a:solidFill>
                <a:latin typeface="Arial"/>
              </a:rPr>
              <a:t>deessent, inplorans caelo </a:t>
            </a:r>
            <a:r>
              <a:rPr lang="fr" sz="500">
                <a:solidFill>
                  <a:srgbClr val="1E2241"/>
                </a:solidFill>
                <a:latin typeface="Arial"/>
              </a:rPr>
              <a:t>iustitiam, torvum renidens </a:t>
            </a:r>
            <a:r>
              <a:rPr lang="fr" sz="500">
                <a:solidFill>
                  <a:srgbClr val="2B1C23"/>
                </a:solidFill>
                <a:latin typeface="Arial"/>
              </a:rPr>
              <a:t>fundato pectore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17264" y="4062984"/>
            <a:ext cx="3099816" cy="25908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111000"/>
              </a:lnSpc>
            </a:pPr>
            <a:r>
              <a:rPr lang="fr" sz="500">
                <a:solidFill>
                  <a:srgbClr val="1E2241"/>
                </a:solidFill>
                <a:latin typeface="Arial"/>
              </a:rPr>
              <a:t>Cumque </a:t>
            </a:r>
            <a:r>
              <a:rPr lang="fr" sz="500">
                <a:solidFill>
                  <a:srgbClr val="2B1C23"/>
                </a:solidFill>
                <a:latin typeface="Arial"/>
              </a:rPr>
              <a:t>pertinacius </a:t>
            </a:r>
            <a:r>
              <a:rPr lang="fr" sz="500">
                <a:solidFill>
                  <a:srgbClr val="5D1F07"/>
                </a:solidFill>
                <a:latin typeface="Arial"/>
              </a:rPr>
              <a:t>ut </a:t>
            </a:r>
            <a:r>
              <a:rPr lang="fr" sz="500">
                <a:solidFill>
                  <a:srgbClr val="2B1C23"/>
                </a:solidFill>
                <a:latin typeface="Arial"/>
              </a:rPr>
              <a:t>legum </a:t>
            </a:r>
            <a:r>
              <a:rPr lang="fr" sz="500">
                <a:solidFill>
                  <a:srgbClr val="1E2241"/>
                </a:solidFill>
                <a:latin typeface="Arial"/>
              </a:rPr>
              <a:t>gnarus </a:t>
            </a:r>
            <a:r>
              <a:rPr lang="fr" sz="500">
                <a:solidFill>
                  <a:srgbClr val="2B1C23"/>
                </a:solidFill>
                <a:latin typeface="Arial"/>
              </a:rPr>
              <a:t>accusatorem </a:t>
            </a:r>
            <a:r>
              <a:rPr lang="fr" sz="500">
                <a:solidFill>
                  <a:srgbClr val="1E2241"/>
                </a:solidFill>
                <a:latin typeface="Arial"/>
              </a:rPr>
              <a:t>flagitaret </a:t>
            </a:r>
            <a:r>
              <a:rPr lang="fr" sz="500">
                <a:solidFill>
                  <a:srgbClr val="2B1C23"/>
                </a:solidFill>
                <a:latin typeface="Arial"/>
              </a:rPr>
              <a:t>atque </a:t>
            </a:r>
            <a:r>
              <a:rPr lang="fr" sz="500">
                <a:solidFill>
                  <a:srgbClr val="1E2241"/>
                </a:solidFill>
                <a:latin typeface="Arial"/>
              </a:rPr>
              <a:t>sollemnia, doctus </a:t>
            </a:r>
            <a:r>
              <a:rPr lang="en-US" sz="500">
                <a:solidFill>
                  <a:srgbClr val="1E2241"/>
                </a:solidFill>
                <a:latin typeface="Arial"/>
              </a:rPr>
              <a:t>id </a:t>
            </a:r>
            <a:r>
              <a:rPr lang="en-US" sz="500">
                <a:solidFill>
                  <a:srgbClr val="2B1C23"/>
                </a:solidFill>
                <a:latin typeface="Arial"/>
              </a:rPr>
              <a:t>Caesar </a:t>
            </a:r>
            <a:r>
              <a:rPr lang="fr" sz="500">
                <a:solidFill>
                  <a:srgbClr val="2B1C23"/>
                </a:solidFill>
                <a:latin typeface="Arial"/>
              </a:rPr>
              <a:t>libertatemque superbiam </a:t>
            </a:r>
            <a:r>
              <a:rPr lang="fr" sz="500">
                <a:solidFill>
                  <a:srgbClr val="1E2241"/>
                </a:solidFill>
                <a:latin typeface="Arial"/>
              </a:rPr>
              <a:t>ratus tamquam obtrectatorem </a:t>
            </a:r>
            <a:r>
              <a:rPr lang="fr" sz="500">
                <a:solidFill>
                  <a:srgbClr val="2B1C23"/>
                </a:solidFill>
                <a:latin typeface="Arial"/>
              </a:rPr>
              <a:t>audacem </a:t>
            </a:r>
            <a:r>
              <a:rPr lang="fr" sz="500">
                <a:solidFill>
                  <a:srgbClr val="1E2241"/>
                </a:solidFill>
                <a:latin typeface="Arial"/>
              </a:rPr>
              <a:t>excarnificari </a:t>
            </a:r>
            <a:r>
              <a:rPr lang="fr" sz="500">
                <a:solidFill>
                  <a:srgbClr val="2B1C23"/>
                </a:solidFill>
                <a:latin typeface="Arial"/>
              </a:rPr>
              <a:t>praecepit, </a:t>
            </a:r>
            <a:r>
              <a:rPr lang="fr" sz="500">
                <a:solidFill>
                  <a:srgbClr val="1E2241"/>
                </a:solidFill>
                <a:latin typeface="Arial"/>
              </a:rPr>
              <a:t>qui ita evisceratus </a:t>
            </a:r>
            <a:r>
              <a:rPr lang="fr" sz="500">
                <a:solidFill>
                  <a:srgbClr val="2B1C23"/>
                </a:solidFill>
                <a:latin typeface="Arial"/>
              </a:rPr>
              <a:t>ut cruciatibus </a:t>
            </a:r>
            <a:r>
              <a:rPr lang="en-US" sz="500">
                <a:solidFill>
                  <a:srgbClr val="2B1C23"/>
                </a:solidFill>
                <a:latin typeface="Arial"/>
              </a:rPr>
              <a:t>membra </a:t>
            </a:r>
            <a:r>
              <a:rPr lang="fr" sz="500">
                <a:solidFill>
                  <a:srgbClr val="2B1C23"/>
                </a:solidFill>
                <a:latin typeface="Arial"/>
              </a:rPr>
              <a:t>deessent, inplorans caelo </a:t>
            </a:r>
            <a:r>
              <a:rPr lang="fr" sz="500">
                <a:solidFill>
                  <a:srgbClr val="1E2241"/>
                </a:solidFill>
                <a:latin typeface="Arial"/>
              </a:rPr>
              <a:t>iustitiam, </a:t>
            </a:r>
            <a:r>
              <a:rPr lang="fr" sz="500">
                <a:solidFill>
                  <a:srgbClr val="5D1F07"/>
                </a:solidFill>
                <a:latin typeface="Arial"/>
              </a:rPr>
              <a:t>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57160" y="3435096"/>
            <a:ext cx="682752" cy="14325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900">
                <a:solidFill>
                  <a:srgbClr val="595959"/>
                </a:solidFill>
                <a:latin typeface="Arial"/>
              </a:rPr>
              <a:t>type « Visa »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43216" y="4992624"/>
            <a:ext cx="316992" cy="1066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3F3F3F"/>
                </a:solidFill>
                <a:latin typeface="Arial"/>
              </a:rPr>
              <a:t>DSIUN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79664" y="4992624"/>
            <a:ext cx="551688" cy="106680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FFFFFF"/>
                </a:solidFill>
                <a:latin typeface="Arial"/>
              </a:rPr>
              <a:t>FICHE AIDE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817864" y="4989576"/>
            <a:ext cx="88392" cy="115824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900" b="1">
                <a:solidFill>
                  <a:srgbClr val="FFFFFF"/>
                </a:solidFill>
                <a:latin typeface="Arial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720" y="2063496"/>
            <a:ext cx="682752" cy="652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26592" y="179832"/>
            <a:ext cx="1706880" cy="207264"/>
          </a:xfrm>
          <a:prstGeom prst="rect">
            <a:avLst/>
          </a:prstGeom>
          <a:solidFill>
            <a:srgbClr val="848A91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400">
                <a:solidFill>
                  <a:srgbClr val="FFFFFF"/>
                </a:solidFill>
                <a:latin typeface="Century Gothic"/>
              </a:rPr>
              <a:t>eSignature &gt; Circuit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764536" y="2859024"/>
            <a:ext cx="3675888" cy="61569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spcAft>
                <a:spcPts val="280"/>
              </a:spcAft>
            </a:pPr>
            <a:r>
              <a:rPr lang="fr" sz="1000">
                <a:solidFill>
                  <a:srgbClr val="3F3F3F"/>
                </a:solidFill>
                <a:latin typeface="Arial"/>
              </a:rPr>
              <a:t>Consultez aussi le </a:t>
            </a:r>
            <a:r>
              <a:rPr lang="fr" sz="1000" b="1">
                <a:solidFill>
                  <a:srgbClr val="505050"/>
                </a:solidFill>
                <a:latin typeface="Arial"/>
              </a:rPr>
              <a:t>Guide des services numériques </a:t>
            </a:r>
            <a:r>
              <a:rPr lang="fr" sz="1000">
                <a:solidFill>
                  <a:srgbClr val="3F3F3F"/>
                </a:solidFill>
                <a:latin typeface="Arial"/>
              </a:rPr>
              <a:t>de Paris 1 :</a:t>
            </a:r>
          </a:p>
          <a:p>
            <a:pPr marL="0" marR="0" indent="0" algn="ctr">
              <a:spcAft>
                <a:spcPts val="280"/>
              </a:spcAft>
            </a:pPr>
            <a:r>
              <a:rPr lang="fr" sz="1000">
                <a:solidFill>
                  <a:srgbClr val="3F3F3F"/>
                </a:solidFill>
                <a:latin typeface="Arial"/>
              </a:rPr>
              <a:t>Version étudiants : </a:t>
            </a:r>
            <a:r>
              <a:rPr lang="fr" sz="1200">
                <a:solidFill>
                  <a:srgbClr val="000090"/>
                </a:solidFill>
                <a:latin typeface="Calibri"/>
              </a:rPr>
              <a:t>h"p://ent.univ-paris1.fr/gun</a:t>
            </a:r>
          </a:p>
          <a:p>
            <a:pPr marL="164660" marR="0" indent="0"/>
            <a:r>
              <a:rPr lang="fr" sz="1000">
                <a:solidFill>
                  <a:srgbClr val="3F3F3F"/>
                </a:solidFill>
                <a:latin typeface="Arial"/>
              </a:rPr>
              <a:t>Version personnels : </a:t>
            </a:r>
            <a:r>
              <a:rPr lang="fr" sz="1200">
                <a:solidFill>
                  <a:srgbClr val="000090"/>
                </a:solidFill>
                <a:latin typeface="Calibri"/>
              </a:rPr>
              <a:t>h"p://ent.univ-paris1.fr/gun-pers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0696" y="4035552"/>
            <a:ext cx="4172712" cy="46329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spcAft>
                <a:spcPts val="700"/>
              </a:spcAft>
            </a:pPr>
            <a:r>
              <a:rPr lang="fr" sz="1000">
                <a:solidFill>
                  <a:srgbClr val="3F3F3F"/>
                </a:solidFill>
                <a:latin typeface="Arial"/>
              </a:rPr>
              <a:t>Contact DSIUN pour toutes informations complémentaires :</a:t>
            </a:r>
          </a:p>
          <a:p>
            <a:pPr marL="0" marR="0" indent="0" algn="ctr"/>
            <a:r>
              <a:rPr lang="fr" sz="1000">
                <a:solidFill>
                  <a:srgbClr val="3F3F3F"/>
                </a:solidFill>
                <a:latin typeface="Arial"/>
              </a:rPr>
              <a:t>Tél. : +33 (0) 1 44 07 89 65 | Courriel : </a:t>
            </a:r>
            <a:r>
              <a:rPr lang="en-US" sz="1000">
                <a:solidFill>
                  <a:srgbClr val="20558A"/>
                </a:solidFill>
                <a:latin typeface="Arial"/>
                <a:hlinkClick r:id="rId3"/>
              </a:rPr>
              <a:t>assistance-dsiun@univ-paris1.fr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9040" y="4992624"/>
            <a:ext cx="316992" cy="1066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3F3F3F"/>
                </a:solidFill>
                <a:latin typeface="Arial"/>
              </a:rPr>
              <a:t>DSIUN</a:t>
            </a:r>
          </a:p>
        </p:txBody>
      </p:sp>
      <p:sp>
        <p:nvSpPr>
          <p:cNvPr id="7" name="Rectangle 6"/>
          <p:cNvSpPr/>
          <p:nvPr/>
        </p:nvSpPr>
        <p:spPr>
          <a:xfrm>
            <a:off x="8016240" y="4992624"/>
            <a:ext cx="551688" cy="106680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750">
                <a:solidFill>
                  <a:srgbClr val="FFFFFF"/>
                </a:solidFill>
                <a:latin typeface="Arial"/>
              </a:rPr>
              <a:t>FICHE AIDE</a:t>
            </a:r>
          </a:p>
        </p:txBody>
      </p:sp>
      <p:sp>
        <p:nvSpPr>
          <p:cNvPr id="8" name="Rectangle 7"/>
          <p:cNvSpPr/>
          <p:nvPr/>
        </p:nvSpPr>
        <p:spPr>
          <a:xfrm>
            <a:off x="8817864" y="4986528"/>
            <a:ext cx="88392" cy="121920"/>
          </a:xfrm>
          <a:prstGeom prst="rect">
            <a:avLst/>
          </a:prstGeom>
          <a:solidFill>
            <a:srgbClr val="DA5E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" sz="900" b="1">
                <a:solidFill>
                  <a:srgbClr val="FFFFFF"/>
                </a:solidFill>
                <a:latin typeface="Arial"/>
              </a:rPr>
              <a:t>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Personnalisé</PresentationFormat>
  <Paragraphs>80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circuit de signature</dc:title>
  <cp:lastModifiedBy>Frederic Tregret</cp:lastModifiedBy>
  <cp:revision>1</cp:revision>
  <dcterms:modified xsi:type="dcterms:W3CDTF">2023-11-23T08:23:41Z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c20be7-c3a5-46e3-9158-fa8a02ce2395_Enabled">
    <vt:lpwstr>true</vt:lpwstr>
  </property>
  <property fmtid="{D5CDD505-2E9C-101B-9397-08002B2CF9AE}" pid="3" name="MSIP_Label_d5c20be7-c3a5-46e3-9158-fa8a02ce2395_SetDate">
    <vt:lpwstr>2023-11-23T08:22:53Z</vt:lpwstr>
  </property>
  <property fmtid="{D5CDD505-2E9C-101B-9397-08002B2CF9AE}" pid="4" name="MSIP_Label_d5c20be7-c3a5-46e3-9158-fa8a02ce2395_Method">
    <vt:lpwstr>Standard</vt:lpwstr>
  </property>
  <property fmtid="{D5CDD505-2E9C-101B-9397-08002B2CF9AE}" pid="5" name="MSIP_Label_d5c20be7-c3a5-46e3-9158-fa8a02ce2395_Name">
    <vt:lpwstr>defa4170-0d19-0005-0004-bc88714345d2</vt:lpwstr>
  </property>
  <property fmtid="{D5CDD505-2E9C-101B-9397-08002B2CF9AE}" pid="6" name="MSIP_Label_d5c20be7-c3a5-46e3-9158-fa8a02ce2395_SiteId">
    <vt:lpwstr>8c6f9078-037e-4261-a583-52a944e55f7f</vt:lpwstr>
  </property>
  <property fmtid="{D5CDD505-2E9C-101B-9397-08002B2CF9AE}" pid="7" name="MSIP_Label_d5c20be7-c3a5-46e3-9158-fa8a02ce2395_ActionId">
    <vt:lpwstr>6797eb7e-2063-4e46-9d0c-52c63c63f575</vt:lpwstr>
  </property>
  <property fmtid="{D5CDD505-2E9C-101B-9397-08002B2CF9AE}" pid="8" name="MSIP_Label_d5c20be7-c3a5-46e3-9158-fa8a02ce2395_ContentBits">
    <vt:lpwstr>0</vt:lpwstr>
  </property>
</Properties>
</file>